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38"/>
  </p:notesMasterIdLst>
  <p:sldIdLst>
    <p:sldId id="292" r:id="rId2"/>
    <p:sldId id="301" r:id="rId3"/>
    <p:sldId id="261" r:id="rId4"/>
    <p:sldId id="342" r:id="rId5"/>
    <p:sldId id="265" r:id="rId6"/>
    <p:sldId id="266" r:id="rId7"/>
    <p:sldId id="257" r:id="rId8"/>
    <p:sldId id="262" r:id="rId9"/>
    <p:sldId id="258" r:id="rId10"/>
    <p:sldId id="263" r:id="rId11"/>
    <p:sldId id="259" r:id="rId12"/>
    <p:sldId id="264" r:id="rId13"/>
    <p:sldId id="260" r:id="rId14"/>
    <p:sldId id="343" r:id="rId15"/>
    <p:sldId id="290"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2" r:id="rId30"/>
    <p:sldId id="283" r:id="rId31"/>
    <p:sldId id="284" r:id="rId32"/>
    <p:sldId id="285" r:id="rId33"/>
    <p:sldId id="287" r:id="rId34"/>
    <p:sldId id="288" r:id="rId35"/>
    <p:sldId id="289" r:id="rId36"/>
    <p:sldId id="29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2" d="100"/>
          <a:sy n="82" d="100"/>
        </p:scale>
        <p:origin x="71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92D205-70A9-41A1-BC32-F3079E5EDB59}" type="datetimeFigureOut">
              <a:rPr lang="en-IN" smtClean="0"/>
              <a:t>30-08-2023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EBF73B-E108-41EA-B9E9-9E143435B3CD}" type="slidenum">
              <a:rPr lang="en-IN" smtClean="0"/>
              <a:t>‹#›</a:t>
            </a:fld>
            <a:endParaRPr lang="en-IN"/>
          </a:p>
        </p:txBody>
      </p:sp>
    </p:spTree>
    <p:extLst>
      <p:ext uri="{BB962C8B-B14F-4D97-AF65-F5344CB8AC3E}">
        <p14:creationId xmlns:p14="http://schemas.microsoft.com/office/powerpoint/2010/main" val="3180544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4E34572-3850-42AE-91F8-BBD55309EF9C}" type="slidenum">
              <a:rPr lang="en-IN" smtClean="0"/>
              <a:pPr/>
              <a:t>2</a:t>
            </a:fld>
            <a:endParaRPr lang="en-IN"/>
          </a:p>
        </p:txBody>
      </p:sp>
      <p:sp>
        <p:nvSpPr>
          <p:cNvPr id="5" name="Header Placeholder 4"/>
          <p:cNvSpPr>
            <a:spLocks noGrp="1"/>
          </p:cNvSpPr>
          <p:nvPr>
            <p:ph type="hdr" sz="quarter" idx="11"/>
          </p:nvPr>
        </p:nvSpPr>
        <p:spPr/>
        <p:txBody>
          <a:bodyPr/>
          <a:lstStyle/>
          <a:p>
            <a:endParaRPr lang="en-IN"/>
          </a:p>
        </p:txBody>
      </p:sp>
    </p:spTree>
    <p:extLst>
      <p:ext uri="{BB962C8B-B14F-4D97-AF65-F5344CB8AC3E}">
        <p14:creationId xmlns:p14="http://schemas.microsoft.com/office/powerpoint/2010/main" val="3412188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3D3021-6A0B-4492-B0DD-AC1C20060245}"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CDAE71-1629-4DC1-A618-81FBB7FE9CB2}" type="slidenum">
              <a:rPr lang="en-IN" smtClean="0"/>
              <a:t>‹#›</a:t>
            </a:fld>
            <a:endParaRPr lang="en-IN"/>
          </a:p>
        </p:txBody>
      </p:sp>
    </p:spTree>
    <p:extLst>
      <p:ext uri="{BB962C8B-B14F-4D97-AF65-F5344CB8AC3E}">
        <p14:creationId xmlns:p14="http://schemas.microsoft.com/office/powerpoint/2010/main" val="1110453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3D3021-6A0B-4492-B0DD-AC1C20060245}"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CDAE71-1629-4DC1-A618-81FBB7FE9CB2}" type="slidenum">
              <a:rPr lang="en-IN" smtClean="0"/>
              <a:t>‹#›</a:t>
            </a:fld>
            <a:endParaRPr lang="en-IN"/>
          </a:p>
        </p:txBody>
      </p:sp>
    </p:spTree>
    <p:extLst>
      <p:ext uri="{BB962C8B-B14F-4D97-AF65-F5344CB8AC3E}">
        <p14:creationId xmlns:p14="http://schemas.microsoft.com/office/powerpoint/2010/main" val="4029766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3D3021-6A0B-4492-B0DD-AC1C20060245}"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CDAE71-1629-4DC1-A618-81FBB7FE9CB2}"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842650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3D3021-6A0B-4492-B0DD-AC1C20060245}"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CDAE71-1629-4DC1-A618-81FBB7FE9CB2}" type="slidenum">
              <a:rPr lang="en-IN" smtClean="0"/>
              <a:t>‹#›</a:t>
            </a:fld>
            <a:endParaRPr lang="en-IN"/>
          </a:p>
        </p:txBody>
      </p:sp>
    </p:spTree>
    <p:extLst>
      <p:ext uri="{BB962C8B-B14F-4D97-AF65-F5344CB8AC3E}">
        <p14:creationId xmlns:p14="http://schemas.microsoft.com/office/powerpoint/2010/main" val="3646377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3D3021-6A0B-4492-B0DD-AC1C20060245}"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CDAE71-1629-4DC1-A618-81FBB7FE9CB2}"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79869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3D3021-6A0B-4492-B0DD-AC1C20060245}"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CDAE71-1629-4DC1-A618-81FBB7FE9CB2}" type="slidenum">
              <a:rPr lang="en-IN" smtClean="0"/>
              <a:t>‹#›</a:t>
            </a:fld>
            <a:endParaRPr lang="en-IN"/>
          </a:p>
        </p:txBody>
      </p:sp>
    </p:spTree>
    <p:extLst>
      <p:ext uri="{BB962C8B-B14F-4D97-AF65-F5344CB8AC3E}">
        <p14:creationId xmlns:p14="http://schemas.microsoft.com/office/powerpoint/2010/main" val="13386674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3D3021-6A0B-4492-B0DD-AC1C20060245}"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CDAE71-1629-4DC1-A618-81FBB7FE9CB2}" type="slidenum">
              <a:rPr lang="en-IN" smtClean="0"/>
              <a:t>‹#›</a:t>
            </a:fld>
            <a:endParaRPr lang="en-IN"/>
          </a:p>
        </p:txBody>
      </p:sp>
    </p:spTree>
    <p:extLst>
      <p:ext uri="{BB962C8B-B14F-4D97-AF65-F5344CB8AC3E}">
        <p14:creationId xmlns:p14="http://schemas.microsoft.com/office/powerpoint/2010/main" val="276845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3D3021-6A0B-4492-B0DD-AC1C20060245}"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CDAE71-1629-4DC1-A618-81FBB7FE9CB2}" type="slidenum">
              <a:rPr lang="en-IN" smtClean="0"/>
              <a:t>‹#›</a:t>
            </a:fld>
            <a:endParaRPr lang="en-IN"/>
          </a:p>
        </p:txBody>
      </p:sp>
    </p:spTree>
    <p:extLst>
      <p:ext uri="{BB962C8B-B14F-4D97-AF65-F5344CB8AC3E}">
        <p14:creationId xmlns:p14="http://schemas.microsoft.com/office/powerpoint/2010/main" val="1503261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3D3021-6A0B-4492-B0DD-AC1C20060245}"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CDAE71-1629-4DC1-A618-81FBB7FE9CB2}" type="slidenum">
              <a:rPr lang="en-IN" smtClean="0"/>
              <a:t>‹#›</a:t>
            </a:fld>
            <a:endParaRPr lang="en-IN"/>
          </a:p>
        </p:txBody>
      </p:sp>
    </p:spTree>
    <p:extLst>
      <p:ext uri="{BB962C8B-B14F-4D97-AF65-F5344CB8AC3E}">
        <p14:creationId xmlns:p14="http://schemas.microsoft.com/office/powerpoint/2010/main" val="4182314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3D3021-6A0B-4492-B0DD-AC1C20060245}" type="datetimeFigureOut">
              <a:rPr lang="en-IN" smtClean="0"/>
              <a:t>30-08-2023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CDAE71-1629-4DC1-A618-81FBB7FE9CB2}" type="slidenum">
              <a:rPr lang="en-IN" smtClean="0"/>
              <a:t>‹#›</a:t>
            </a:fld>
            <a:endParaRPr lang="en-IN"/>
          </a:p>
        </p:txBody>
      </p:sp>
    </p:spTree>
    <p:extLst>
      <p:ext uri="{BB962C8B-B14F-4D97-AF65-F5344CB8AC3E}">
        <p14:creationId xmlns:p14="http://schemas.microsoft.com/office/powerpoint/2010/main" val="2352168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3D3021-6A0B-4492-B0DD-AC1C20060245}" type="datetimeFigureOut">
              <a:rPr lang="en-IN" smtClean="0"/>
              <a:t>30-08-2023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CDAE71-1629-4DC1-A618-81FBB7FE9CB2}" type="slidenum">
              <a:rPr lang="en-IN" smtClean="0"/>
              <a:t>‹#›</a:t>
            </a:fld>
            <a:endParaRPr lang="en-IN"/>
          </a:p>
        </p:txBody>
      </p:sp>
    </p:spTree>
    <p:extLst>
      <p:ext uri="{BB962C8B-B14F-4D97-AF65-F5344CB8AC3E}">
        <p14:creationId xmlns:p14="http://schemas.microsoft.com/office/powerpoint/2010/main" val="1098577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3D3021-6A0B-4492-B0DD-AC1C20060245}" type="datetimeFigureOut">
              <a:rPr lang="en-IN" smtClean="0"/>
              <a:t>30-08-2023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DCDAE71-1629-4DC1-A618-81FBB7FE9CB2}" type="slidenum">
              <a:rPr lang="en-IN" smtClean="0"/>
              <a:t>‹#›</a:t>
            </a:fld>
            <a:endParaRPr lang="en-IN"/>
          </a:p>
        </p:txBody>
      </p:sp>
    </p:spTree>
    <p:extLst>
      <p:ext uri="{BB962C8B-B14F-4D97-AF65-F5344CB8AC3E}">
        <p14:creationId xmlns:p14="http://schemas.microsoft.com/office/powerpoint/2010/main" val="2086149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3D3021-6A0B-4492-B0DD-AC1C20060245}" type="datetimeFigureOut">
              <a:rPr lang="en-IN" smtClean="0"/>
              <a:t>30-08-2023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DCDAE71-1629-4DC1-A618-81FBB7FE9CB2}" type="slidenum">
              <a:rPr lang="en-IN" smtClean="0"/>
              <a:t>‹#›</a:t>
            </a:fld>
            <a:endParaRPr lang="en-IN"/>
          </a:p>
        </p:txBody>
      </p:sp>
    </p:spTree>
    <p:extLst>
      <p:ext uri="{BB962C8B-B14F-4D97-AF65-F5344CB8AC3E}">
        <p14:creationId xmlns:p14="http://schemas.microsoft.com/office/powerpoint/2010/main" val="1105560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3D3021-6A0B-4492-B0DD-AC1C20060245}" type="datetimeFigureOut">
              <a:rPr lang="en-IN" smtClean="0"/>
              <a:t>30-08-2023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DCDAE71-1629-4DC1-A618-81FBB7FE9CB2}" type="slidenum">
              <a:rPr lang="en-IN" smtClean="0"/>
              <a:t>‹#›</a:t>
            </a:fld>
            <a:endParaRPr lang="en-IN"/>
          </a:p>
        </p:txBody>
      </p:sp>
    </p:spTree>
    <p:extLst>
      <p:ext uri="{BB962C8B-B14F-4D97-AF65-F5344CB8AC3E}">
        <p14:creationId xmlns:p14="http://schemas.microsoft.com/office/powerpoint/2010/main" val="569010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3D3021-6A0B-4492-B0DD-AC1C20060245}" type="datetimeFigureOut">
              <a:rPr lang="en-IN" smtClean="0"/>
              <a:t>30-08-2023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CDAE71-1629-4DC1-A618-81FBB7FE9CB2}" type="slidenum">
              <a:rPr lang="en-IN" smtClean="0"/>
              <a:t>‹#›</a:t>
            </a:fld>
            <a:endParaRPr lang="en-IN"/>
          </a:p>
        </p:txBody>
      </p:sp>
    </p:spTree>
    <p:extLst>
      <p:ext uri="{BB962C8B-B14F-4D97-AF65-F5344CB8AC3E}">
        <p14:creationId xmlns:p14="http://schemas.microsoft.com/office/powerpoint/2010/main" val="3401989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3D3021-6A0B-4492-B0DD-AC1C20060245}" type="datetimeFigureOut">
              <a:rPr lang="en-IN" smtClean="0"/>
              <a:t>30-08-2023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CDAE71-1629-4DC1-A618-81FBB7FE9CB2}" type="slidenum">
              <a:rPr lang="en-IN" smtClean="0"/>
              <a:t>‹#›</a:t>
            </a:fld>
            <a:endParaRPr lang="en-IN"/>
          </a:p>
        </p:txBody>
      </p:sp>
    </p:spTree>
    <p:extLst>
      <p:ext uri="{BB962C8B-B14F-4D97-AF65-F5344CB8AC3E}">
        <p14:creationId xmlns:p14="http://schemas.microsoft.com/office/powerpoint/2010/main" val="826560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83D3021-6A0B-4492-B0DD-AC1C20060245}" type="datetimeFigureOut">
              <a:rPr lang="en-IN" smtClean="0"/>
              <a:t>30-08-2023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DCDAE71-1629-4DC1-A618-81FBB7FE9CB2}" type="slidenum">
              <a:rPr lang="en-IN" smtClean="0"/>
              <a:t>‹#›</a:t>
            </a:fld>
            <a:endParaRPr lang="en-IN"/>
          </a:p>
        </p:txBody>
      </p:sp>
    </p:spTree>
    <p:extLst>
      <p:ext uri="{BB962C8B-B14F-4D97-AF65-F5344CB8AC3E}">
        <p14:creationId xmlns:p14="http://schemas.microsoft.com/office/powerpoint/2010/main" val="5469815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C56EE-DD5B-497E-A71E-AED130F7F167}"/>
              </a:ext>
            </a:extLst>
          </p:cNvPr>
          <p:cNvSpPr>
            <a:spLocks noGrp="1"/>
          </p:cNvSpPr>
          <p:nvPr>
            <p:ph type="title"/>
          </p:nvPr>
        </p:nvSpPr>
        <p:spPr>
          <a:xfrm>
            <a:off x="2819898" y="3272118"/>
            <a:ext cx="8596668" cy="1320800"/>
          </a:xfrm>
        </p:spPr>
        <p:txBody>
          <a:bodyPr>
            <a:normAutofit/>
          </a:bodyPr>
          <a:lstStyle/>
          <a:p>
            <a:r>
              <a:rPr lang="en-IN" sz="6000" dirty="0"/>
              <a:t>WEL-COME</a:t>
            </a:r>
          </a:p>
        </p:txBody>
      </p:sp>
    </p:spTree>
    <p:extLst>
      <p:ext uri="{BB962C8B-B14F-4D97-AF65-F5344CB8AC3E}">
        <p14:creationId xmlns:p14="http://schemas.microsoft.com/office/powerpoint/2010/main" val="568847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2039E-69D7-44EC-885C-CE90E669115A}"/>
              </a:ext>
            </a:extLst>
          </p:cNvPr>
          <p:cNvSpPr>
            <a:spLocks noGrp="1"/>
          </p:cNvSpPr>
          <p:nvPr>
            <p:ph type="title"/>
          </p:nvPr>
        </p:nvSpPr>
        <p:spPr/>
        <p:txBody>
          <a:bodyPr/>
          <a:lstStyle/>
          <a:p>
            <a:r>
              <a:rPr lang="en-IN" b="1" dirty="0"/>
              <a:t>Seller Module</a:t>
            </a:r>
          </a:p>
        </p:txBody>
      </p:sp>
      <p:sp>
        <p:nvSpPr>
          <p:cNvPr id="3" name="Content Placeholder 2">
            <a:extLst>
              <a:ext uri="{FF2B5EF4-FFF2-40B4-BE49-F238E27FC236}">
                <a16:creationId xmlns:a16="http://schemas.microsoft.com/office/drawing/2014/main" id="{B754B85C-EC92-4480-93F6-3462E6038E62}"/>
              </a:ext>
            </a:extLst>
          </p:cNvPr>
          <p:cNvSpPr>
            <a:spLocks noGrp="1"/>
          </p:cNvSpPr>
          <p:nvPr>
            <p:ph idx="1"/>
          </p:nvPr>
        </p:nvSpPr>
        <p:spPr/>
        <p:txBody>
          <a:bodyPr>
            <a:normAutofit/>
          </a:bodyPr>
          <a:lstStyle/>
          <a:p>
            <a:pPr marL="292735">
              <a:spcBef>
                <a:spcPts val="880"/>
              </a:spcBef>
            </a:pPr>
            <a:r>
              <a:rPr lang="en-US" sz="2800" b="1" dirty="0">
                <a:solidFill>
                  <a:srgbClr val="000009"/>
                </a:solidFill>
                <a:effectLst/>
                <a:latin typeface="Times New Roman" panose="02020603050405020304" pitchFamily="18" charset="0"/>
                <a:ea typeface="Times New Roman" panose="02020603050405020304" pitchFamily="18" charset="0"/>
              </a:rPr>
              <a:t>Login</a:t>
            </a:r>
            <a:r>
              <a:rPr lang="en-US" sz="2800" b="1" spc="-45" dirty="0">
                <a:solidFill>
                  <a:srgbClr val="000009"/>
                </a:solidFill>
                <a:effectLst/>
                <a:latin typeface="Times New Roman" panose="02020603050405020304" pitchFamily="18" charset="0"/>
                <a:ea typeface="Times New Roman" panose="02020603050405020304" pitchFamily="18" charset="0"/>
              </a:rPr>
              <a:t> </a:t>
            </a:r>
            <a:r>
              <a:rPr lang="en-US" sz="2800" b="1" dirty="0">
                <a:solidFill>
                  <a:srgbClr val="000009"/>
                </a:solidFill>
                <a:effectLst/>
                <a:latin typeface="Times New Roman" panose="02020603050405020304" pitchFamily="18" charset="0"/>
                <a:ea typeface="Times New Roman" panose="02020603050405020304" pitchFamily="18" charset="0"/>
              </a:rPr>
              <a:t>of</a:t>
            </a:r>
            <a:r>
              <a:rPr lang="en-US" sz="2800" b="1" spc="-15" dirty="0">
                <a:solidFill>
                  <a:srgbClr val="000009"/>
                </a:solidFill>
                <a:effectLst/>
                <a:latin typeface="Times New Roman" panose="02020603050405020304" pitchFamily="18" charset="0"/>
                <a:ea typeface="Times New Roman" panose="02020603050405020304" pitchFamily="18" charset="0"/>
              </a:rPr>
              <a:t> </a:t>
            </a:r>
            <a:r>
              <a:rPr lang="en-US" sz="2800" b="1" dirty="0">
                <a:solidFill>
                  <a:srgbClr val="000009"/>
                </a:solidFill>
                <a:effectLst/>
                <a:latin typeface="Times New Roman" panose="02020603050405020304" pitchFamily="18" charset="0"/>
                <a:ea typeface="Times New Roman" panose="02020603050405020304" pitchFamily="18" charset="0"/>
              </a:rPr>
              <a:t>Seller</a:t>
            </a:r>
            <a:endParaRPr lang="en-IN" sz="2800" b="1" dirty="0">
              <a:effectLst/>
              <a:latin typeface="Times New Roman" panose="02020603050405020304" pitchFamily="18" charset="0"/>
              <a:ea typeface="Times New Roman" panose="02020603050405020304" pitchFamily="18" charset="0"/>
            </a:endParaRPr>
          </a:p>
          <a:p>
            <a:pPr marL="342900" lvl="0" indent="-342900">
              <a:spcBef>
                <a:spcPts val="1070"/>
              </a:spcBef>
              <a:spcAft>
                <a:spcPts val="0"/>
              </a:spcAft>
              <a:buFont typeface="Courier New" panose="02070309020205020404" pitchFamily="49" charset="0"/>
              <a:buChar char="o"/>
              <a:tabLst>
                <a:tab pos="573405" algn="l"/>
              </a:tabLst>
            </a:pPr>
            <a:r>
              <a:rPr lang="en-US" sz="2800" dirty="0">
                <a:solidFill>
                  <a:srgbClr val="000009"/>
                </a:solidFill>
                <a:effectLst/>
                <a:latin typeface="Times New Roman" panose="02020603050405020304" pitchFamily="18" charset="0"/>
                <a:ea typeface="Times New Roman" panose="02020603050405020304" pitchFamily="18" charset="0"/>
              </a:rPr>
              <a:t>The</a:t>
            </a:r>
            <a:r>
              <a:rPr lang="en-US" sz="2800" spc="175" dirty="0">
                <a:solidFill>
                  <a:srgbClr val="000009"/>
                </a:solidFill>
                <a:effectLst/>
                <a:latin typeface="Times New Roman" panose="02020603050405020304" pitchFamily="18" charset="0"/>
                <a:ea typeface="Times New Roman" panose="02020603050405020304" pitchFamily="18" charset="0"/>
              </a:rPr>
              <a:t> </a:t>
            </a:r>
            <a:r>
              <a:rPr lang="en-US" sz="2800" dirty="0">
                <a:solidFill>
                  <a:srgbClr val="000009"/>
                </a:solidFill>
                <a:effectLst/>
                <a:latin typeface="Times New Roman" panose="02020603050405020304" pitchFamily="18" charset="0"/>
                <a:ea typeface="Times New Roman" panose="02020603050405020304" pitchFamily="18" charset="0"/>
              </a:rPr>
              <a:t>system</a:t>
            </a:r>
            <a:r>
              <a:rPr lang="en-US" sz="2800" spc="180" dirty="0">
                <a:solidFill>
                  <a:srgbClr val="000009"/>
                </a:solidFill>
                <a:effectLst/>
                <a:latin typeface="Times New Roman" panose="02020603050405020304" pitchFamily="18" charset="0"/>
                <a:ea typeface="Times New Roman" panose="02020603050405020304" pitchFamily="18" charset="0"/>
              </a:rPr>
              <a:t> </a:t>
            </a:r>
            <a:r>
              <a:rPr lang="en-US" sz="2800" dirty="0">
                <a:solidFill>
                  <a:srgbClr val="000009"/>
                </a:solidFill>
                <a:effectLst/>
                <a:latin typeface="Times New Roman" panose="02020603050405020304" pitchFamily="18" charset="0"/>
                <a:ea typeface="Times New Roman" panose="02020603050405020304" pitchFamily="18" charset="0"/>
              </a:rPr>
              <a:t>will</a:t>
            </a:r>
            <a:r>
              <a:rPr lang="en-US" sz="2800" spc="25" dirty="0">
                <a:solidFill>
                  <a:srgbClr val="000009"/>
                </a:solidFill>
                <a:effectLst/>
                <a:latin typeface="Times New Roman" panose="02020603050405020304" pitchFamily="18" charset="0"/>
                <a:ea typeface="Times New Roman" panose="02020603050405020304" pitchFamily="18" charset="0"/>
              </a:rPr>
              <a:t> </a:t>
            </a:r>
            <a:r>
              <a:rPr lang="en-US" sz="2800" dirty="0">
                <a:solidFill>
                  <a:srgbClr val="000009"/>
                </a:solidFill>
                <a:effectLst/>
                <a:latin typeface="Times New Roman" panose="02020603050405020304" pitchFamily="18" charset="0"/>
                <a:ea typeface="Times New Roman" panose="02020603050405020304" pitchFamily="18" charset="0"/>
              </a:rPr>
              <a:t>allow</a:t>
            </a:r>
            <a:r>
              <a:rPr lang="en-US" sz="2800" spc="35" dirty="0">
                <a:solidFill>
                  <a:srgbClr val="000009"/>
                </a:solidFill>
                <a:effectLst/>
                <a:latin typeface="Times New Roman" panose="02020603050405020304" pitchFamily="18" charset="0"/>
                <a:ea typeface="Times New Roman" panose="02020603050405020304" pitchFamily="18" charset="0"/>
              </a:rPr>
              <a:t> </a:t>
            </a:r>
            <a:r>
              <a:rPr lang="en-US" sz="2800" dirty="0">
                <a:solidFill>
                  <a:srgbClr val="000009"/>
                </a:solidFill>
                <a:effectLst/>
                <a:latin typeface="Times New Roman" panose="02020603050405020304" pitchFamily="18" charset="0"/>
                <a:ea typeface="Times New Roman" panose="02020603050405020304" pitchFamily="18" charset="0"/>
              </a:rPr>
              <a:t>the</a:t>
            </a:r>
            <a:r>
              <a:rPr lang="en-US" sz="2800" spc="105" dirty="0">
                <a:solidFill>
                  <a:srgbClr val="000009"/>
                </a:solidFill>
                <a:effectLst/>
                <a:latin typeface="Times New Roman" panose="02020603050405020304" pitchFamily="18" charset="0"/>
                <a:ea typeface="Times New Roman" panose="02020603050405020304" pitchFamily="18" charset="0"/>
              </a:rPr>
              <a:t> </a:t>
            </a:r>
            <a:r>
              <a:rPr lang="en-US" sz="2800" dirty="0">
                <a:solidFill>
                  <a:srgbClr val="000009"/>
                </a:solidFill>
                <a:effectLst/>
                <a:latin typeface="Times New Roman" panose="02020603050405020304" pitchFamily="18" charset="0"/>
                <a:ea typeface="Times New Roman" panose="02020603050405020304" pitchFamily="18" charset="0"/>
              </a:rPr>
              <a:t>Seller</a:t>
            </a:r>
            <a:r>
              <a:rPr lang="en-US" sz="2800" spc="370" dirty="0">
                <a:solidFill>
                  <a:srgbClr val="000009"/>
                </a:solidFill>
                <a:effectLst/>
                <a:latin typeface="Times New Roman" panose="02020603050405020304" pitchFamily="18" charset="0"/>
                <a:ea typeface="Times New Roman" panose="02020603050405020304" pitchFamily="18" charset="0"/>
              </a:rPr>
              <a:t> </a:t>
            </a:r>
            <a:r>
              <a:rPr lang="en-US" sz="2800" dirty="0">
                <a:solidFill>
                  <a:srgbClr val="000009"/>
                </a:solidFill>
                <a:effectLst/>
                <a:latin typeface="Times New Roman" panose="02020603050405020304" pitchFamily="18" charset="0"/>
                <a:ea typeface="Times New Roman" panose="02020603050405020304" pitchFamily="18" charset="0"/>
              </a:rPr>
              <a:t>to</a:t>
            </a:r>
            <a:r>
              <a:rPr lang="en-US" sz="2800" spc="-30" dirty="0">
                <a:solidFill>
                  <a:srgbClr val="000009"/>
                </a:solidFill>
                <a:effectLst/>
                <a:latin typeface="Times New Roman" panose="02020603050405020304" pitchFamily="18" charset="0"/>
                <a:ea typeface="Times New Roman" panose="02020603050405020304" pitchFamily="18" charset="0"/>
              </a:rPr>
              <a:t> </a:t>
            </a:r>
            <a:r>
              <a:rPr lang="en-US" sz="2800" dirty="0">
                <a:solidFill>
                  <a:srgbClr val="000009"/>
                </a:solidFill>
                <a:effectLst/>
                <a:latin typeface="Times New Roman" panose="02020603050405020304" pitchFamily="18" charset="0"/>
                <a:ea typeface="Times New Roman" panose="02020603050405020304" pitchFamily="18" charset="0"/>
              </a:rPr>
              <a:t>add/edit/remove</a:t>
            </a:r>
            <a:r>
              <a:rPr lang="en-US" sz="2800" spc="325" dirty="0">
                <a:solidFill>
                  <a:srgbClr val="000009"/>
                </a:solidFill>
                <a:effectLst/>
                <a:latin typeface="Times New Roman" panose="02020603050405020304" pitchFamily="18" charset="0"/>
                <a:ea typeface="Times New Roman" panose="02020603050405020304" pitchFamily="18" charset="0"/>
              </a:rPr>
              <a:t> </a:t>
            </a:r>
            <a:r>
              <a:rPr lang="en-US" sz="2800" dirty="0">
                <a:solidFill>
                  <a:srgbClr val="000009"/>
                </a:solidFill>
                <a:effectLst/>
                <a:latin typeface="Times New Roman" panose="02020603050405020304" pitchFamily="18" charset="0"/>
                <a:ea typeface="Times New Roman" panose="02020603050405020304" pitchFamily="18" charset="0"/>
              </a:rPr>
              <a:t>the</a:t>
            </a:r>
            <a:r>
              <a:rPr lang="en-US" sz="2800" spc="175" dirty="0">
                <a:solidFill>
                  <a:srgbClr val="000009"/>
                </a:solidFill>
                <a:effectLst/>
                <a:latin typeface="Times New Roman" panose="02020603050405020304" pitchFamily="18" charset="0"/>
                <a:ea typeface="Times New Roman" panose="02020603050405020304" pitchFamily="18" charset="0"/>
              </a:rPr>
              <a:t> </a:t>
            </a:r>
            <a:r>
              <a:rPr lang="en-US" sz="2800" dirty="0">
                <a:solidFill>
                  <a:srgbClr val="000009"/>
                </a:solidFill>
                <a:effectLst/>
                <a:latin typeface="Times New Roman" panose="02020603050405020304" pitchFamily="18" charset="0"/>
                <a:ea typeface="Times New Roman" panose="02020603050405020304" pitchFamily="18" charset="0"/>
              </a:rPr>
              <a:t>products</a:t>
            </a:r>
            <a:endParaRPr lang="en-IN" sz="2800" dirty="0">
              <a:effectLst/>
              <a:latin typeface="Times New Roman" panose="02020603050405020304" pitchFamily="18" charset="0"/>
              <a:ea typeface="Times New Roman" panose="02020603050405020304" pitchFamily="18" charset="0"/>
            </a:endParaRPr>
          </a:p>
          <a:p>
            <a:pPr marL="0" indent="0">
              <a:spcBef>
                <a:spcPts val="10"/>
              </a:spcBef>
              <a:buNone/>
            </a:pPr>
            <a:endParaRPr lang="en-IN" sz="2800" dirty="0">
              <a:effectLst/>
              <a:latin typeface="Times New Roman" panose="02020603050405020304" pitchFamily="18" charset="0"/>
              <a:ea typeface="Times New Roman" panose="02020603050405020304" pitchFamily="18" charset="0"/>
            </a:endParaRPr>
          </a:p>
          <a:p>
            <a:pPr marL="342900" lvl="0" indent="-342900">
              <a:buFont typeface="Courier New" panose="02070309020205020404" pitchFamily="49" charset="0"/>
              <a:buChar char="o"/>
              <a:tabLst>
                <a:tab pos="573405" algn="l"/>
              </a:tabLst>
            </a:pPr>
            <a:r>
              <a:rPr lang="en-US" sz="2800" dirty="0">
                <a:solidFill>
                  <a:srgbClr val="000009"/>
                </a:solidFill>
                <a:effectLst/>
                <a:latin typeface="Times New Roman" panose="02020603050405020304" pitchFamily="18" charset="0"/>
                <a:ea typeface="Times New Roman" panose="02020603050405020304" pitchFamily="18" charset="0"/>
              </a:rPr>
              <a:t>The</a:t>
            </a:r>
            <a:r>
              <a:rPr lang="en-US" sz="2800" spc="145" dirty="0">
                <a:solidFill>
                  <a:srgbClr val="000009"/>
                </a:solidFill>
                <a:effectLst/>
                <a:latin typeface="Times New Roman" panose="02020603050405020304" pitchFamily="18" charset="0"/>
                <a:ea typeface="Times New Roman" panose="02020603050405020304" pitchFamily="18" charset="0"/>
              </a:rPr>
              <a:t> </a:t>
            </a:r>
            <a:r>
              <a:rPr lang="en-US" sz="2800" dirty="0">
                <a:solidFill>
                  <a:srgbClr val="000009"/>
                </a:solidFill>
                <a:effectLst/>
                <a:latin typeface="Times New Roman" panose="02020603050405020304" pitchFamily="18" charset="0"/>
                <a:ea typeface="Times New Roman" panose="02020603050405020304" pitchFamily="18" charset="0"/>
              </a:rPr>
              <a:t>system</a:t>
            </a:r>
            <a:r>
              <a:rPr lang="en-US" sz="2800" spc="155" dirty="0">
                <a:solidFill>
                  <a:srgbClr val="000009"/>
                </a:solidFill>
                <a:effectLst/>
                <a:latin typeface="Times New Roman" panose="02020603050405020304" pitchFamily="18" charset="0"/>
                <a:ea typeface="Times New Roman" panose="02020603050405020304" pitchFamily="18" charset="0"/>
              </a:rPr>
              <a:t> </a:t>
            </a:r>
            <a:r>
              <a:rPr lang="en-US" sz="2800" dirty="0">
                <a:solidFill>
                  <a:srgbClr val="000009"/>
                </a:solidFill>
                <a:effectLst/>
                <a:latin typeface="Times New Roman" panose="02020603050405020304" pitchFamily="18" charset="0"/>
                <a:ea typeface="Times New Roman" panose="02020603050405020304" pitchFamily="18" charset="0"/>
              </a:rPr>
              <a:t>will</a:t>
            </a:r>
            <a:r>
              <a:rPr lang="en-US" sz="2800" spc="180" dirty="0">
                <a:solidFill>
                  <a:srgbClr val="000009"/>
                </a:solidFill>
                <a:effectLst/>
                <a:latin typeface="Times New Roman" panose="02020603050405020304" pitchFamily="18" charset="0"/>
                <a:ea typeface="Times New Roman" panose="02020603050405020304" pitchFamily="18" charset="0"/>
              </a:rPr>
              <a:t> </a:t>
            </a:r>
            <a:r>
              <a:rPr lang="en-US" sz="2800" dirty="0">
                <a:solidFill>
                  <a:srgbClr val="000009"/>
                </a:solidFill>
                <a:effectLst/>
                <a:latin typeface="Times New Roman" panose="02020603050405020304" pitchFamily="18" charset="0"/>
                <a:ea typeface="Times New Roman" panose="02020603050405020304" pitchFamily="18" charset="0"/>
              </a:rPr>
              <a:t>allow</a:t>
            </a:r>
            <a:r>
              <a:rPr lang="en-US" sz="2800" spc="10" dirty="0">
                <a:solidFill>
                  <a:srgbClr val="000009"/>
                </a:solidFill>
                <a:effectLst/>
                <a:latin typeface="Times New Roman" panose="02020603050405020304" pitchFamily="18" charset="0"/>
                <a:ea typeface="Times New Roman" panose="02020603050405020304" pitchFamily="18" charset="0"/>
              </a:rPr>
              <a:t> </a:t>
            </a:r>
            <a:r>
              <a:rPr lang="en-US" sz="2800" dirty="0">
                <a:solidFill>
                  <a:srgbClr val="000009"/>
                </a:solidFill>
                <a:effectLst/>
                <a:latin typeface="Times New Roman" panose="02020603050405020304" pitchFamily="18" charset="0"/>
                <a:ea typeface="Times New Roman" panose="02020603050405020304" pitchFamily="18" charset="0"/>
              </a:rPr>
              <a:t>the</a:t>
            </a:r>
            <a:r>
              <a:rPr lang="en-US" sz="2800" spc="140" dirty="0">
                <a:solidFill>
                  <a:srgbClr val="000009"/>
                </a:solidFill>
                <a:effectLst/>
                <a:latin typeface="Times New Roman" panose="02020603050405020304" pitchFamily="18" charset="0"/>
                <a:ea typeface="Times New Roman" panose="02020603050405020304" pitchFamily="18" charset="0"/>
              </a:rPr>
              <a:t> </a:t>
            </a:r>
            <a:r>
              <a:rPr lang="en-US" sz="2800" dirty="0">
                <a:solidFill>
                  <a:srgbClr val="000009"/>
                </a:solidFill>
                <a:effectLst/>
                <a:latin typeface="Times New Roman" panose="02020603050405020304" pitchFamily="18" charset="0"/>
                <a:ea typeface="Times New Roman" panose="02020603050405020304" pitchFamily="18" charset="0"/>
              </a:rPr>
              <a:t>Seller</a:t>
            </a:r>
            <a:r>
              <a:rPr lang="en-US" sz="2800" spc="260" dirty="0">
                <a:solidFill>
                  <a:srgbClr val="000009"/>
                </a:solidFill>
                <a:effectLst/>
                <a:latin typeface="Times New Roman" panose="02020603050405020304" pitchFamily="18" charset="0"/>
                <a:ea typeface="Times New Roman" panose="02020603050405020304" pitchFamily="18" charset="0"/>
              </a:rPr>
              <a:t> </a:t>
            </a:r>
            <a:r>
              <a:rPr lang="en-US" sz="2800" dirty="0">
                <a:solidFill>
                  <a:srgbClr val="000009"/>
                </a:solidFill>
                <a:effectLst/>
                <a:latin typeface="Times New Roman" panose="02020603050405020304" pitchFamily="18" charset="0"/>
                <a:ea typeface="Times New Roman" panose="02020603050405020304" pitchFamily="18" charset="0"/>
              </a:rPr>
              <a:t>to</a:t>
            </a:r>
            <a:r>
              <a:rPr lang="en-US" sz="2800" spc="90" dirty="0">
                <a:solidFill>
                  <a:srgbClr val="000009"/>
                </a:solidFill>
                <a:effectLst/>
                <a:latin typeface="Times New Roman" panose="02020603050405020304" pitchFamily="18" charset="0"/>
                <a:ea typeface="Times New Roman" panose="02020603050405020304" pitchFamily="18" charset="0"/>
              </a:rPr>
              <a:t> </a:t>
            </a:r>
            <a:r>
              <a:rPr lang="en-US" sz="2800" dirty="0">
                <a:solidFill>
                  <a:srgbClr val="000009"/>
                </a:solidFill>
                <a:effectLst/>
                <a:latin typeface="Times New Roman" panose="02020603050405020304" pitchFamily="18" charset="0"/>
                <a:ea typeface="Times New Roman" panose="02020603050405020304" pitchFamily="18" charset="0"/>
              </a:rPr>
              <a:t>display</a:t>
            </a:r>
            <a:r>
              <a:rPr lang="en-US" sz="2800" spc="25" dirty="0">
                <a:solidFill>
                  <a:srgbClr val="000009"/>
                </a:solidFill>
                <a:effectLst/>
                <a:latin typeface="Times New Roman" panose="02020603050405020304" pitchFamily="18" charset="0"/>
                <a:ea typeface="Times New Roman" panose="02020603050405020304" pitchFamily="18" charset="0"/>
              </a:rPr>
              <a:t> </a:t>
            </a:r>
            <a:r>
              <a:rPr lang="en-US" sz="2800" dirty="0">
                <a:solidFill>
                  <a:srgbClr val="000009"/>
                </a:solidFill>
                <a:effectLst/>
                <a:latin typeface="Times New Roman" panose="02020603050405020304" pitchFamily="18" charset="0"/>
                <a:ea typeface="Times New Roman" panose="02020603050405020304" pitchFamily="18" charset="0"/>
              </a:rPr>
              <a:t>their</a:t>
            </a:r>
            <a:r>
              <a:rPr lang="en-US" sz="2800" spc="190" dirty="0">
                <a:solidFill>
                  <a:srgbClr val="000009"/>
                </a:solidFill>
                <a:effectLst/>
                <a:latin typeface="Times New Roman" panose="02020603050405020304" pitchFamily="18" charset="0"/>
                <a:ea typeface="Times New Roman" panose="02020603050405020304" pitchFamily="18" charset="0"/>
              </a:rPr>
              <a:t> </a:t>
            </a:r>
            <a:r>
              <a:rPr lang="en-US" sz="2800" dirty="0">
                <a:solidFill>
                  <a:srgbClr val="000009"/>
                </a:solidFill>
                <a:effectLst/>
                <a:latin typeface="Times New Roman" panose="02020603050405020304" pitchFamily="18" charset="0"/>
                <a:ea typeface="Times New Roman" panose="02020603050405020304" pitchFamily="18" charset="0"/>
              </a:rPr>
              <a:t>product</a:t>
            </a:r>
            <a:r>
              <a:rPr lang="en-US" sz="2800" spc="325" dirty="0">
                <a:solidFill>
                  <a:srgbClr val="000009"/>
                </a:solidFill>
                <a:effectLst/>
                <a:latin typeface="Times New Roman" panose="02020603050405020304" pitchFamily="18" charset="0"/>
                <a:ea typeface="Times New Roman" panose="02020603050405020304" pitchFamily="18" charset="0"/>
              </a:rPr>
              <a:t> </a:t>
            </a:r>
            <a:r>
              <a:rPr lang="en-US" sz="2800" dirty="0">
                <a:solidFill>
                  <a:srgbClr val="000009"/>
                </a:solidFill>
                <a:effectLst/>
                <a:latin typeface="Times New Roman" panose="02020603050405020304" pitchFamily="18" charset="0"/>
                <a:ea typeface="Times New Roman" panose="02020603050405020304" pitchFamily="18" charset="0"/>
              </a:rPr>
              <a:t>on</a:t>
            </a:r>
            <a:r>
              <a:rPr lang="en-US" sz="2800" spc="90" dirty="0">
                <a:solidFill>
                  <a:srgbClr val="000009"/>
                </a:solidFill>
                <a:effectLst/>
                <a:latin typeface="Times New Roman" panose="02020603050405020304" pitchFamily="18" charset="0"/>
                <a:ea typeface="Times New Roman" panose="02020603050405020304" pitchFamily="18" charset="0"/>
              </a:rPr>
              <a:t> </a:t>
            </a:r>
            <a:r>
              <a:rPr lang="en-US" sz="2800" dirty="0">
                <a:solidFill>
                  <a:srgbClr val="000009"/>
                </a:solidFill>
                <a:effectLst/>
                <a:latin typeface="Times New Roman" panose="02020603050405020304" pitchFamily="18" charset="0"/>
                <a:ea typeface="Times New Roman" panose="02020603050405020304" pitchFamily="18" charset="0"/>
              </a:rPr>
              <a:t>homepage</a:t>
            </a:r>
            <a:endParaRPr lang="en-IN" sz="2800" dirty="0">
              <a:effectLst/>
              <a:latin typeface="Times New Roman" panose="02020603050405020304" pitchFamily="18" charset="0"/>
              <a:ea typeface="Times New Roman" panose="02020603050405020304" pitchFamily="18" charset="0"/>
            </a:endParaRPr>
          </a:p>
          <a:p>
            <a:pPr marL="0" indent="0">
              <a:buNone/>
            </a:pPr>
            <a:endParaRPr lang="en-IN" sz="2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00956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9E01-7350-43BE-83E1-47FE23509751}"/>
              </a:ext>
            </a:extLst>
          </p:cNvPr>
          <p:cNvSpPr>
            <a:spLocks noGrp="1"/>
          </p:cNvSpPr>
          <p:nvPr>
            <p:ph type="title"/>
          </p:nvPr>
        </p:nvSpPr>
        <p:spPr>
          <a:xfrm>
            <a:off x="838200" y="365125"/>
            <a:ext cx="10515600" cy="629957"/>
          </a:xfrm>
        </p:spPr>
        <p:txBody>
          <a:bodyPr>
            <a:noAutofit/>
          </a:bodyPr>
          <a:lstStyle/>
          <a:p>
            <a:r>
              <a:rPr lang="en-IN" sz="2800" b="1" dirty="0"/>
              <a:t>Activity Diagram for sellers</a:t>
            </a:r>
          </a:p>
        </p:txBody>
      </p:sp>
      <p:grpSp>
        <p:nvGrpSpPr>
          <p:cNvPr id="4" name="Group 3">
            <a:extLst>
              <a:ext uri="{FF2B5EF4-FFF2-40B4-BE49-F238E27FC236}">
                <a16:creationId xmlns:a16="http://schemas.microsoft.com/office/drawing/2014/main" id="{7E7CAF84-A540-4885-92D4-1C24884E5610}"/>
              </a:ext>
            </a:extLst>
          </p:cNvPr>
          <p:cNvGrpSpPr>
            <a:grpSpLocks/>
          </p:cNvGrpSpPr>
          <p:nvPr/>
        </p:nvGrpSpPr>
        <p:grpSpPr bwMode="auto">
          <a:xfrm>
            <a:off x="2321859" y="1284381"/>
            <a:ext cx="6699213" cy="5208494"/>
            <a:chOff x="1882" y="185"/>
            <a:chExt cx="8874" cy="10761"/>
          </a:xfrm>
        </p:grpSpPr>
        <p:pic>
          <p:nvPicPr>
            <p:cNvPr id="5" name="Picture 4">
              <a:extLst>
                <a:ext uri="{FF2B5EF4-FFF2-40B4-BE49-F238E27FC236}">
                  <a16:creationId xmlns:a16="http://schemas.microsoft.com/office/drawing/2014/main" id="{CE797306-6A21-4D40-AC8C-CBD3701DD9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 y="634"/>
              <a:ext cx="8398" cy="100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E3303FA-79B1-465B-AB93-3665E8EAF230}"/>
                </a:ext>
              </a:extLst>
            </p:cNvPr>
            <p:cNvSpPr>
              <a:spLocks noChangeArrowheads="1"/>
            </p:cNvSpPr>
            <p:nvPr/>
          </p:nvSpPr>
          <p:spPr bwMode="auto">
            <a:xfrm>
              <a:off x="1882" y="185"/>
              <a:ext cx="8874" cy="10761"/>
            </a:xfrm>
            <a:prstGeom prst="rect">
              <a:avLst/>
            </a:prstGeom>
            <a:noFill/>
            <a:ln w="27379">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1784554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B2A39-2BFC-41AA-8CC7-D9E4736AE939}"/>
              </a:ext>
            </a:extLst>
          </p:cNvPr>
          <p:cNvSpPr>
            <a:spLocks noGrp="1"/>
          </p:cNvSpPr>
          <p:nvPr>
            <p:ph type="title"/>
          </p:nvPr>
        </p:nvSpPr>
        <p:spPr/>
        <p:txBody>
          <a:bodyPr/>
          <a:lstStyle/>
          <a:p>
            <a:r>
              <a:rPr lang="en-IN" b="1" dirty="0"/>
              <a:t>Customer Module</a:t>
            </a:r>
          </a:p>
        </p:txBody>
      </p:sp>
      <p:sp>
        <p:nvSpPr>
          <p:cNvPr id="3" name="Content Placeholder 2">
            <a:extLst>
              <a:ext uri="{FF2B5EF4-FFF2-40B4-BE49-F238E27FC236}">
                <a16:creationId xmlns:a16="http://schemas.microsoft.com/office/drawing/2014/main" id="{5922AF26-E50E-4DAD-8A52-7CEAAD6EACD6}"/>
              </a:ext>
            </a:extLst>
          </p:cNvPr>
          <p:cNvSpPr>
            <a:spLocks noGrp="1"/>
          </p:cNvSpPr>
          <p:nvPr>
            <p:ph idx="1"/>
          </p:nvPr>
        </p:nvSpPr>
        <p:spPr/>
        <p:txBody>
          <a:bodyPr>
            <a:normAutofit fontScale="92500" lnSpcReduction="10000"/>
          </a:bodyPr>
          <a:lstStyle/>
          <a:p>
            <a:pPr marL="328930">
              <a:spcBef>
                <a:spcPts val="1000"/>
              </a:spcBef>
              <a:spcAft>
                <a:spcPts val="0"/>
              </a:spcAft>
            </a:pPr>
            <a:r>
              <a:rPr lang="en-US" sz="2800" b="1" spc="-5" dirty="0">
                <a:effectLst/>
                <a:latin typeface="Times New Roman" panose="02020603050405020304" pitchFamily="18" charset="0"/>
                <a:ea typeface="Times New Roman" panose="02020603050405020304" pitchFamily="18" charset="0"/>
              </a:rPr>
              <a:t>Login</a:t>
            </a:r>
            <a:r>
              <a:rPr lang="en-US" sz="2800" b="1" spc="-30" dirty="0">
                <a:effectLst/>
                <a:latin typeface="Times New Roman" panose="02020603050405020304" pitchFamily="18" charset="0"/>
                <a:ea typeface="Times New Roman" panose="02020603050405020304" pitchFamily="18" charset="0"/>
              </a:rPr>
              <a:t> </a:t>
            </a:r>
            <a:r>
              <a:rPr lang="en-US" sz="2800" b="1" dirty="0">
                <a:effectLst/>
                <a:latin typeface="Times New Roman" panose="02020603050405020304" pitchFamily="18" charset="0"/>
                <a:ea typeface="Times New Roman" panose="02020603050405020304" pitchFamily="18" charset="0"/>
              </a:rPr>
              <a:t>of</a:t>
            </a:r>
            <a:r>
              <a:rPr lang="en-US" sz="2800" b="1" spc="-120" dirty="0">
                <a:effectLst/>
                <a:latin typeface="Times New Roman" panose="02020603050405020304" pitchFamily="18" charset="0"/>
                <a:ea typeface="Times New Roman" panose="02020603050405020304" pitchFamily="18" charset="0"/>
              </a:rPr>
              <a:t> </a:t>
            </a:r>
            <a:r>
              <a:rPr lang="en-US" sz="2800" b="1" dirty="0">
                <a:effectLst/>
                <a:latin typeface="Times New Roman" panose="02020603050405020304" pitchFamily="18" charset="0"/>
                <a:ea typeface="Times New Roman" panose="02020603050405020304" pitchFamily="18" charset="0"/>
              </a:rPr>
              <a:t>Customer</a:t>
            </a:r>
            <a:endParaRPr lang="en-IN" sz="2800" b="1" dirty="0">
              <a:effectLst/>
              <a:latin typeface="Times New Roman" panose="02020603050405020304" pitchFamily="18" charset="0"/>
              <a:ea typeface="Times New Roman" panose="02020603050405020304" pitchFamily="18" charset="0"/>
            </a:endParaRPr>
          </a:p>
          <a:p>
            <a:pPr marL="342900" lvl="0" indent="-342900">
              <a:spcBef>
                <a:spcPts val="950"/>
              </a:spcBef>
              <a:spcAft>
                <a:spcPts val="0"/>
              </a:spcAft>
              <a:buFont typeface="Courier New" panose="02070309020205020404" pitchFamily="49" charset="0"/>
              <a:buChar char="o"/>
              <a:tabLst>
                <a:tab pos="573405" algn="l"/>
              </a:tabLst>
            </a:pPr>
            <a:r>
              <a:rPr lang="en-US" sz="2800" dirty="0">
                <a:effectLst/>
                <a:latin typeface="Times New Roman" panose="02020603050405020304" pitchFamily="18" charset="0"/>
                <a:ea typeface="Times New Roman" panose="02020603050405020304" pitchFamily="18" charset="0"/>
              </a:rPr>
              <a:t>The</a:t>
            </a:r>
            <a:r>
              <a:rPr lang="en-US" sz="2800" spc="17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system</a:t>
            </a:r>
            <a:r>
              <a:rPr lang="en-US" sz="2800" spc="18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will</a:t>
            </a:r>
            <a:r>
              <a:rPr lang="en-US" sz="2800" spc="20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allow</a:t>
            </a:r>
            <a:r>
              <a:rPr lang="en-US" sz="2800" spc="37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Customer</a:t>
            </a:r>
            <a:r>
              <a:rPr lang="en-US" sz="2800" spc="36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to</a:t>
            </a:r>
            <a:r>
              <a:rPr lang="en-US" sz="2800" spc="3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add/remove</a:t>
            </a:r>
            <a:r>
              <a:rPr lang="en-US" sz="2800" spc="39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products</a:t>
            </a:r>
            <a:r>
              <a:rPr lang="en-US" sz="2800" spc="36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to</a:t>
            </a:r>
            <a:r>
              <a:rPr lang="en-US" sz="2800" spc="4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his</a:t>
            </a:r>
            <a:r>
              <a:rPr lang="en-US" sz="2800" spc="15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cart</a:t>
            </a:r>
            <a:endParaRPr lang="en-IN" sz="2800" dirty="0">
              <a:effectLst/>
              <a:latin typeface="Times New Roman" panose="02020603050405020304" pitchFamily="18" charset="0"/>
              <a:ea typeface="Times New Roman" panose="02020603050405020304" pitchFamily="18" charset="0"/>
            </a:endParaRPr>
          </a:p>
          <a:p>
            <a:pPr marL="0" indent="0">
              <a:spcBef>
                <a:spcPts val="10"/>
              </a:spcBef>
              <a:buNone/>
            </a:pPr>
            <a:r>
              <a:rPr lang="en-US" sz="2800" dirty="0">
                <a:effectLst/>
                <a:latin typeface="Times New Roman" panose="02020603050405020304" pitchFamily="18" charset="0"/>
                <a:ea typeface="Times New Roman" panose="02020603050405020304" pitchFamily="18" charset="0"/>
              </a:rPr>
              <a:t> </a:t>
            </a:r>
            <a:endParaRPr lang="en-IN" sz="2800" dirty="0">
              <a:effectLst/>
              <a:latin typeface="Times New Roman" panose="02020603050405020304" pitchFamily="18" charset="0"/>
              <a:ea typeface="Times New Roman" panose="02020603050405020304" pitchFamily="18" charset="0"/>
            </a:endParaRPr>
          </a:p>
          <a:p>
            <a:pPr marL="342900" lvl="0" indent="-342900">
              <a:buFont typeface="Courier New" panose="02070309020205020404" pitchFamily="49" charset="0"/>
              <a:buChar char="o"/>
              <a:tabLst>
                <a:tab pos="573405" algn="l"/>
              </a:tabLst>
            </a:pPr>
            <a:r>
              <a:rPr lang="en-US" sz="2800" dirty="0">
                <a:effectLst/>
                <a:latin typeface="Times New Roman" panose="02020603050405020304" pitchFamily="18" charset="0"/>
                <a:ea typeface="Times New Roman" panose="02020603050405020304" pitchFamily="18" charset="0"/>
              </a:rPr>
              <a:t>The</a:t>
            </a:r>
            <a:r>
              <a:rPr lang="en-US" sz="2800" spc="9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system</a:t>
            </a:r>
            <a:r>
              <a:rPr lang="en-US" sz="2800" spc="24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will</a:t>
            </a:r>
            <a:r>
              <a:rPr lang="en-US" sz="2800" spc="21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allow</a:t>
            </a:r>
            <a:r>
              <a:rPr lang="en-US" sz="2800" spc="29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the</a:t>
            </a:r>
            <a:r>
              <a:rPr lang="en-US" sz="2800" spc="8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Customer</a:t>
            </a:r>
            <a:r>
              <a:rPr lang="en-US" sz="2800" spc="35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to</a:t>
            </a:r>
            <a:r>
              <a:rPr lang="en-US" sz="2800" spc="3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view</a:t>
            </a:r>
            <a:r>
              <a:rPr lang="en-US" sz="2800" spc="16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his/her</a:t>
            </a:r>
            <a:r>
              <a:rPr lang="en-US" sz="2800" spc="35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order</a:t>
            </a:r>
            <a:r>
              <a:rPr lang="en-US" sz="2800" spc="22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summary</a:t>
            </a:r>
            <a:endParaRPr lang="en-IN" sz="2800" dirty="0">
              <a:effectLst/>
              <a:latin typeface="Times New Roman" panose="02020603050405020304" pitchFamily="18" charset="0"/>
              <a:ea typeface="Times New Roman" panose="02020603050405020304" pitchFamily="18" charset="0"/>
            </a:endParaRPr>
          </a:p>
          <a:p>
            <a:pPr marL="0" indent="0">
              <a:spcBef>
                <a:spcPts val="10"/>
              </a:spcBef>
              <a:buNone/>
            </a:pPr>
            <a:endParaRPr lang="en-IN" sz="2800" dirty="0">
              <a:effectLst/>
              <a:latin typeface="Times New Roman" panose="02020603050405020304" pitchFamily="18" charset="0"/>
              <a:ea typeface="Times New Roman" panose="02020603050405020304" pitchFamily="18" charset="0"/>
            </a:endParaRPr>
          </a:p>
          <a:p>
            <a:pPr marL="342900" lvl="0" indent="-342900">
              <a:buFont typeface="Courier New" panose="02070309020205020404" pitchFamily="49" charset="0"/>
              <a:buChar char="o"/>
              <a:tabLst>
                <a:tab pos="573405" algn="l"/>
              </a:tabLst>
            </a:pPr>
            <a:r>
              <a:rPr lang="en-US" sz="2800" dirty="0">
                <a:effectLst/>
                <a:latin typeface="Times New Roman" panose="02020603050405020304" pitchFamily="18" charset="0"/>
                <a:ea typeface="Times New Roman" panose="02020603050405020304" pitchFamily="18" charset="0"/>
              </a:rPr>
              <a:t>The</a:t>
            </a:r>
            <a:r>
              <a:rPr lang="en-US" sz="2800" spc="15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system</a:t>
            </a:r>
            <a:r>
              <a:rPr lang="en-US" sz="2800" spc="17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will</a:t>
            </a:r>
            <a:r>
              <a:rPr lang="en-US" sz="2800" spc="26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allow</a:t>
            </a:r>
            <a:r>
              <a:rPr lang="en-US" sz="2800" spc="1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the</a:t>
            </a:r>
            <a:r>
              <a:rPr lang="en-US" sz="2800" spc="8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Customer</a:t>
            </a:r>
            <a:r>
              <a:rPr lang="en-US" sz="2800" spc="8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to</a:t>
            </a:r>
            <a:r>
              <a:rPr lang="en-US" sz="2800" spc="2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view</a:t>
            </a:r>
            <a:r>
              <a:rPr lang="en-US" sz="2800" spc="13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the</a:t>
            </a:r>
            <a:r>
              <a:rPr lang="en-US" sz="2800" spc="15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product</a:t>
            </a:r>
            <a:r>
              <a:rPr lang="en-US" sz="2800" spc="34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on</a:t>
            </a:r>
            <a:r>
              <a:rPr lang="en-US" sz="2800" spc="10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homepage</a:t>
            </a:r>
            <a:r>
              <a:rPr lang="en-US" sz="2800" spc="37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without</a:t>
            </a:r>
            <a:r>
              <a:rPr lang="en-US" sz="2800" spc="33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login</a:t>
            </a:r>
            <a:endParaRPr lang="en-IN" sz="2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086105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56118-DF30-4FB5-9507-8ED624BB4E08}"/>
              </a:ext>
            </a:extLst>
          </p:cNvPr>
          <p:cNvSpPr>
            <a:spLocks noGrp="1"/>
          </p:cNvSpPr>
          <p:nvPr>
            <p:ph type="title"/>
          </p:nvPr>
        </p:nvSpPr>
        <p:spPr>
          <a:xfrm>
            <a:off x="838200" y="365125"/>
            <a:ext cx="10515600" cy="504451"/>
          </a:xfrm>
        </p:spPr>
        <p:txBody>
          <a:bodyPr>
            <a:noAutofit/>
          </a:bodyPr>
          <a:lstStyle/>
          <a:p>
            <a:r>
              <a:rPr lang="en-IN" sz="2800" b="1" dirty="0"/>
              <a:t>Activity Diagram For Customer</a:t>
            </a:r>
          </a:p>
        </p:txBody>
      </p:sp>
      <p:grpSp>
        <p:nvGrpSpPr>
          <p:cNvPr id="4" name="Group 3">
            <a:extLst>
              <a:ext uri="{FF2B5EF4-FFF2-40B4-BE49-F238E27FC236}">
                <a16:creationId xmlns:a16="http://schemas.microsoft.com/office/drawing/2014/main" id="{3D49BE7D-E3CF-4745-8C7A-5591BF7A023A}"/>
              </a:ext>
            </a:extLst>
          </p:cNvPr>
          <p:cNvGrpSpPr>
            <a:grpSpLocks/>
          </p:cNvGrpSpPr>
          <p:nvPr/>
        </p:nvGrpSpPr>
        <p:grpSpPr bwMode="auto">
          <a:xfrm>
            <a:off x="2608730" y="901326"/>
            <a:ext cx="6543526" cy="5956674"/>
            <a:chOff x="1233" y="328"/>
            <a:chExt cx="9627" cy="10701"/>
          </a:xfrm>
        </p:grpSpPr>
        <p:pic>
          <p:nvPicPr>
            <p:cNvPr id="5" name="Picture 4">
              <a:extLst>
                <a:ext uri="{FF2B5EF4-FFF2-40B4-BE49-F238E27FC236}">
                  <a16:creationId xmlns:a16="http://schemas.microsoft.com/office/drawing/2014/main" id="{8A81B073-F106-4347-8C14-8453273AA1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1" y="681"/>
              <a:ext cx="8827" cy="100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7045E33-90E2-48B1-85F4-B452DB814B50}"/>
                </a:ext>
              </a:extLst>
            </p:cNvPr>
            <p:cNvSpPr>
              <a:spLocks noChangeArrowheads="1"/>
            </p:cNvSpPr>
            <p:nvPr/>
          </p:nvSpPr>
          <p:spPr bwMode="auto">
            <a:xfrm>
              <a:off x="1233" y="328"/>
              <a:ext cx="9627" cy="10701"/>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3316633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ECA7E-1F20-79CB-7497-4AF7B10A08B6}"/>
              </a:ext>
            </a:extLst>
          </p:cNvPr>
          <p:cNvSpPr>
            <a:spLocks noGrp="1"/>
          </p:cNvSpPr>
          <p:nvPr>
            <p:ph type="title"/>
          </p:nvPr>
        </p:nvSpPr>
        <p:spPr>
          <a:xfrm>
            <a:off x="677334" y="609600"/>
            <a:ext cx="8596668" cy="556727"/>
          </a:xfrm>
        </p:spPr>
        <p:txBody>
          <a:bodyPr>
            <a:normAutofit/>
          </a:bodyPr>
          <a:lstStyle/>
          <a:p>
            <a:r>
              <a:rPr lang="en-IN" sz="2800" b="1" dirty="0"/>
              <a:t>ER Diagram</a:t>
            </a:r>
          </a:p>
        </p:txBody>
      </p:sp>
      <p:pic>
        <p:nvPicPr>
          <p:cNvPr id="4" name="Picture 3">
            <a:extLst>
              <a:ext uri="{FF2B5EF4-FFF2-40B4-BE49-F238E27FC236}">
                <a16:creationId xmlns:a16="http://schemas.microsoft.com/office/drawing/2014/main" id="{1A1BD4E0-EE3A-2496-4A67-34CBAE463EC0}"/>
              </a:ext>
            </a:extLst>
          </p:cNvPr>
          <p:cNvPicPr>
            <a:picLocks noChangeAspect="1"/>
          </p:cNvPicPr>
          <p:nvPr/>
        </p:nvPicPr>
        <p:blipFill>
          <a:blip r:embed="rId2"/>
          <a:stretch>
            <a:fillRect/>
          </a:stretch>
        </p:blipFill>
        <p:spPr>
          <a:xfrm>
            <a:off x="1446246" y="1243747"/>
            <a:ext cx="7175240" cy="5057525"/>
          </a:xfrm>
          <a:prstGeom prst="rect">
            <a:avLst/>
          </a:prstGeom>
        </p:spPr>
      </p:pic>
    </p:spTree>
    <p:extLst>
      <p:ext uri="{BB962C8B-B14F-4D97-AF65-F5344CB8AC3E}">
        <p14:creationId xmlns:p14="http://schemas.microsoft.com/office/powerpoint/2010/main" val="3936901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9F294-0F01-493C-8AAA-8F4D96D15E0B}"/>
              </a:ext>
            </a:extLst>
          </p:cNvPr>
          <p:cNvSpPr>
            <a:spLocks noGrp="1"/>
          </p:cNvSpPr>
          <p:nvPr>
            <p:ph type="title"/>
          </p:nvPr>
        </p:nvSpPr>
        <p:spPr>
          <a:xfrm>
            <a:off x="829734" y="2689411"/>
            <a:ext cx="8596668" cy="1320800"/>
          </a:xfrm>
        </p:spPr>
        <p:txBody>
          <a:bodyPr>
            <a:normAutofit/>
          </a:bodyPr>
          <a:lstStyle/>
          <a:p>
            <a:r>
              <a:rPr lang="en-IN" sz="6600" dirty="0">
                <a:latin typeface="Algerian" panose="04020705040A02060702" pitchFamily="82" charset="0"/>
              </a:rPr>
              <a:t>Project Design</a:t>
            </a:r>
          </a:p>
        </p:txBody>
      </p:sp>
    </p:spTree>
    <p:extLst>
      <p:ext uri="{BB962C8B-B14F-4D97-AF65-F5344CB8AC3E}">
        <p14:creationId xmlns:p14="http://schemas.microsoft.com/office/powerpoint/2010/main" val="2559028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57934CA-8F3B-492D-B59D-2FA64DB1BD49}"/>
              </a:ext>
            </a:extLst>
          </p:cNvPr>
          <p:cNvSpPr/>
          <p:nvPr/>
        </p:nvSpPr>
        <p:spPr>
          <a:xfrm>
            <a:off x="1456754" y="0"/>
            <a:ext cx="2393604" cy="923330"/>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Homepage</a:t>
            </a:r>
            <a:r>
              <a:rPr lang="en-US" sz="5400" b="0" cap="none" spc="0" dirty="0">
                <a:ln w="0"/>
                <a:solidFill>
                  <a:schemeClr val="accent1"/>
                </a:solidFill>
                <a:effectLst>
                  <a:outerShdw blurRad="38100" dist="25400" dir="5400000" algn="ctr" rotWithShape="0">
                    <a:srgbClr val="6E747A">
                      <a:alpha val="43000"/>
                    </a:srgbClr>
                  </a:outerShdw>
                </a:effectLst>
              </a:rPr>
              <a:t> </a:t>
            </a:r>
          </a:p>
        </p:txBody>
      </p:sp>
      <p:pic>
        <p:nvPicPr>
          <p:cNvPr id="7" name="Picture 6">
            <a:extLst>
              <a:ext uri="{FF2B5EF4-FFF2-40B4-BE49-F238E27FC236}">
                <a16:creationId xmlns:a16="http://schemas.microsoft.com/office/drawing/2014/main" id="{BAB4C5F4-275E-FE15-5F2F-7154403616EB}"/>
              </a:ext>
            </a:extLst>
          </p:cNvPr>
          <p:cNvPicPr>
            <a:picLocks noChangeAspect="1"/>
          </p:cNvPicPr>
          <p:nvPr/>
        </p:nvPicPr>
        <p:blipFill>
          <a:blip r:embed="rId2"/>
          <a:stretch>
            <a:fillRect/>
          </a:stretch>
        </p:blipFill>
        <p:spPr>
          <a:xfrm>
            <a:off x="503853" y="923330"/>
            <a:ext cx="8724124" cy="5451908"/>
          </a:xfrm>
          <a:prstGeom prst="rect">
            <a:avLst/>
          </a:prstGeom>
        </p:spPr>
      </p:pic>
    </p:spTree>
    <p:extLst>
      <p:ext uri="{BB962C8B-B14F-4D97-AF65-F5344CB8AC3E}">
        <p14:creationId xmlns:p14="http://schemas.microsoft.com/office/powerpoint/2010/main" val="3856936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9A7B70-CB86-4E53-9687-61BD39FC67CF}"/>
              </a:ext>
            </a:extLst>
          </p:cNvPr>
          <p:cNvSpPr/>
          <p:nvPr/>
        </p:nvSpPr>
        <p:spPr>
          <a:xfrm>
            <a:off x="1929518" y="125505"/>
            <a:ext cx="3760966" cy="646331"/>
          </a:xfrm>
          <a:prstGeom prst="rect">
            <a:avLst/>
          </a:prstGeom>
          <a:noFill/>
        </p:spPr>
        <p:txBody>
          <a:bodyPr wrap="none" lIns="91440" tIns="45720" rIns="91440" bIns="45720">
            <a:spAutoFit/>
          </a:bodyPr>
          <a:lstStyle/>
          <a:p>
            <a:pPr algn="ctr"/>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Header and Footer</a:t>
            </a:r>
            <a:r>
              <a:rPr lang="en-US" sz="3600" b="0" cap="none" spc="0" dirty="0">
                <a:ln w="0"/>
                <a:solidFill>
                  <a:schemeClr val="accent1"/>
                </a:solidFill>
                <a:effectLst>
                  <a:outerShdw blurRad="38100" dist="25400" dir="5400000" algn="ctr" rotWithShape="0">
                    <a:srgbClr val="6E747A">
                      <a:alpha val="43000"/>
                    </a:srgbClr>
                  </a:outerShdw>
                </a:effectLst>
              </a:rPr>
              <a:t> </a:t>
            </a:r>
          </a:p>
        </p:txBody>
      </p:sp>
      <p:pic>
        <p:nvPicPr>
          <p:cNvPr id="6" name="Picture 5">
            <a:extLst>
              <a:ext uri="{FF2B5EF4-FFF2-40B4-BE49-F238E27FC236}">
                <a16:creationId xmlns:a16="http://schemas.microsoft.com/office/drawing/2014/main" id="{5793AED6-0F63-4A61-A896-2B4C4AB8AE67}"/>
              </a:ext>
            </a:extLst>
          </p:cNvPr>
          <p:cNvPicPr>
            <a:picLocks noChangeAspect="1"/>
          </p:cNvPicPr>
          <p:nvPr/>
        </p:nvPicPr>
        <p:blipFill>
          <a:blip r:embed="rId2"/>
          <a:stretch>
            <a:fillRect/>
          </a:stretch>
        </p:blipFill>
        <p:spPr>
          <a:xfrm>
            <a:off x="513183" y="949285"/>
            <a:ext cx="8789437" cy="1246322"/>
          </a:xfrm>
          <a:prstGeom prst="rect">
            <a:avLst/>
          </a:prstGeom>
        </p:spPr>
      </p:pic>
      <p:pic>
        <p:nvPicPr>
          <p:cNvPr id="12" name="Picture 11">
            <a:extLst>
              <a:ext uri="{FF2B5EF4-FFF2-40B4-BE49-F238E27FC236}">
                <a16:creationId xmlns:a16="http://schemas.microsoft.com/office/drawing/2014/main" id="{DAAEB45A-E832-D62D-CAF1-04B27AE74A0B}"/>
              </a:ext>
            </a:extLst>
          </p:cNvPr>
          <p:cNvPicPr>
            <a:picLocks noChangeAspect="1"/>
          </p:cNvPicPr>
          <p:nvPr/>
        </p:nvPicPr>
        <p:blipFill>
          <a:blip r:embed="rId3"/>
          <a:stretch>
            <a:fillRect/>
          </a:stretch>
        </p:blipFill>
        <p:spPr>
          <a:xfrm>
            <a:off x="513183" y="3429000"/>
            <a:ext cx="8985380" cy="1721134"/>
          </a:xfrm>
          <a:prstGeom prst="rect">
            <a:avLst/>
          </a:prstGeom>
        </p:spPr>
      </p:pic>
    </p:spTree>
    <p:extLst>
      <p:ext uri="{BB962C8B-B14F-4D97-AF65-F5344CB8AC3E}">
        <p14:creationId xmlns:p14="http://schemas.microsoft.com/office/powerpoint/2010/main" val="2945181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6ACC9FF-45FF-4C3D-8254-C5E0BF7063B0}"/>
              </a:ext>
            </a:extLst>
          </p:cNvPr>
          <p:cNvSpPr/>
          <p:nvPr/>
        </p:nvSpPr>
        <p:spPr>
          <a:xfrm>
            <a:off x="2457025" y="0"/>
            <a:ext cx="393056"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 </a:t>
            </a:r>
          </a:p>
        </p:txBody>
      </p:sp>
      <p:sp>
        <p:nvSpPr>
          <p:cNvPr id="4" name="Rectangle 3">
            <a:extLst>
              <a:ext uri="{FF2B5EF4-FFF2-40B4-BE49-F238E27FC236}">
                <a16:creationId xmlns:a16="http://schemas.microsoft.com/office/drawing/2014/main" id="{DF6A4DBD-FD4A-4C5A-A593-6619B6EA696A}"/>
              </a:ext>
            </a:extLst>
          </p:cNvPr>
          <p:cNvSpPr/>
          <p:nvPr/>
        </p:nvSpPr>
        <p:spPr>
          <a:xfrm>
            <a:off x="599151" y="0"/>
            <a:ext cx="4241790" cy="646331"/>
          </a:xfrm>
          <a:prstGeom prst="rect">
            <a:avLst/>
          </a:prstGeom>
          <a:noFill/>
        </p:spPr>
        <p:txBody>
          <a:bodyPr wrap="squar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Admin Login </a:t>
            </a:r>
            <a:endParaRPr lang="en-US" sz="3600" b="0" cap="none" spc="0" dirty="0">
              <a:ln w="0"/>
              <a:solidFill>
                <a:schemeClr val="accent1"/>
              </a:solidFill>
              <a:effectLst>
                <a:outerShdw blurRad="38100" dist="25400" dir="5400000" algn="ctr" rotWithShape="0">
                  <a:srgbClr val="6E747A">
                    <a:alpha val="43000"/>
                  </a:srgbClr>
                </a:outerShdw>
              </a:effectLst>
            </a:endParaRPr>
          </a:p>
        </p:txBody>
      </p:sp>
      <p:pic>
        <p:nvPicPr>
          <p:cNvPr id="6" name="Picture 5">
            <a:extLst>
              <a:ext uri="{FF2B5EF4-FFF2-40B4-BE49-F238E27FC236}">
                <a16:creationId xmlns:a16="http://schemas.microsoft.com/office/drawing/2014/main" id="{223E4125-3835-FD81-9CA5-34BC4DDC1E01}"/>
              </a:ext>
            </a:extLst>
          </p:cNvPr>
          <p:cNvPicPr>
            <a:picLocks noChangeAspect="1"/>
          </p:cNvPicPr>
          <p:nvPr/>
        </p:nvPicPr>
        <p:blipFill>
          <a:blip r:embed="rId2"/>
          <a:stretch>
            <a:fillRect/>
          </a:stretch>
        </p:blipFill>
        <p:spPr>
          <a:xfrm>
            <a:off x="513184" y="1017038"/>
            <a:ext cx="8817428" cy="5001208"/>
          </a:xfrm>
          <a:prstGeom prst="rect">
            <a:avLst/>
          </a:prstGeom>
        </p:spPr>
      </p:pic>
    </p:spTree>
    <p:extLst>
      <p:ext uri="{BB962C8B-B14F-4D97-AF65-F5344CB8AC3E}">
        <p14:creationId xmlns:p14="http://schemas.microsoft.com/office/powerpoint/2010/main" val="2536322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8FB00DA-46CC-406C-B269-C03627B97122}"/>
              </a:ext>
            </a:extLst>
          </p:cNvPr>
          <p:cNvSpPr/>
          <p:nvPr/>
        </p:nvSpPr>
        <p:spPr>
          <a:xfrm>
            <a:off x="1233940" y="0"/>
            <a:ext cx="2839239"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Admin Profile</a:t>
            </a:r>
            <a:endParaRPr lang="en-US" sz="3600" b="0" cap="none" spc="0" dirty="0">
              <a:ln w="0"/>
              <a:solidFill>
                <a:schemeClr val="accent1"/>
              </a:solidFill>
              <a:effectLst>
                <a:outerShdw blurRad="38100" dist="25400" dir="5400000" algn="ctr" rotWithShape="0">
                  <a:srgbClr val="6E747A">
                    <a:alpha val="43000"/>
                  </a:srgbClr>
                </a:outerShdw>
              </a:effectLst>
            </a:endParaRPr>
          </a:p>
        </p:txBody>
      </p:sp>
      <p:pic>
        <p:nvPicPr>
          <p:cNvPr id="7" name="Picture 6">
            <a:extLst>
              <a:ext uri="{FF2B5EF4-FFF2-40B4-BE49-F238E27FC236}">
                <a16:creationId xmlns:a16="http://schemas.microsoft.com/office/drawing/2014/main" id="{BA453814-D0CB-EF5E-A308-E965E42D7B47}"/>
              </a:ext>
            </a:extLst>
          </p:cNvPr>
          <p:cNvPicPr>
            <a:picLocks noChangeAspect="1"/>
          </p:cNvPicPr>
          <p:nvPr/>
        </p:nvPicPr>
        <p:blipFill>
          <a:blip r:embed="rId2"/>
          <a:stretch>
            <a:fillRect/>
          </a:stretch>
        </p:blipFill>
        <p:spPr>
          <a:xfrm>
            <a:off x="737119" y="821093"/>
            <a:ext cx="8416212" cy="5489367"/>
          </a:xfrm>
          <a:prstGeom prst="rect">
            <a:avLst/>
          </a:prstGeom>
        </p:spPr>
      </p:pic>
    </p:spTree>
    <p:extLst>
      <p:ext uri="{BB962C8B-B14F-4D97-AF65-F5344CB8AC3E}">
        <p14:creationId xmlns:p14="http://schemas.microsoft.com/office/powerpoint/2010/main" val="3834654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50858" y="428252"/>
            <a:ext cx="9408110" cy="1342250"/>
          </a:xfrm>
        </p:spPr>
        <p:txBody>
          <a:bodyPr>
            <a:normAutofit fontScale="90000"/>
          </a:bodyPr>
          <a:lstStyle/>
          <a:p>
            <a:pPr algn="ctr"/>
            <a:r>
              <a:rPr lang="en-IN" sz="2700" b="1" dirty="0">
                <a:latin typeface="Times New Roman" panose="02020603050405020304" pitchFamily="18" charset="0"/>
                <a:cs typeface="Times New Roman" panose="02020603050405020304" pitchFamily="18" charset="0"/>
              </a:rPr>
              <a:t>TECHNICAL PRESENTATION</a:t>
            </a:r>
            <a:br>
              <a:rPr lang="en-IN" sz="4000" dirty="0">
                <a:latin typeface="Times New Roman" panose="02020603050405020304" pitchFamily="18" charset="0"/>
                <a:cs typeface="Times New Roman" panose="02020603050405020304" pitchFamily="18" charset="0"/>
              </a:rPr>
            </a:br>
            <a:r>
              <a:rPr lang="en-IN" sz="4000" dirty="0" err="1">
                <a:solidFill>
                  <a:srgbClr val="FF0000"/>
                </a:solidFill>
                <a:latin typeface="Times New Roman" panose="02020603050405020304" pitchFamily="18" charset="0"/>
                <a:cs typeface="Times New Roman" panose="02020603050405020304" pitchFamily="18" charset="0"/>
              </a:rPr>
              <a:t>ElectroWorld</a:t>
            </a:r>
            <a:r>
              <a:rPr lang="en-IN" sz="4000" dirty="0">
                <a:solidFill>
                  <a:srgbClr val="FF0000"/>
                </a:solidFill>
                <a:latin typeface="Times New Roman" panose="02020603050405020304" pitchFamily="18" charset="0"/>
                <a:cs typeface="Times New Roman" panose="02020603050405020304" pitchFamily="18" charset="0"/>
              </a:rPr>
              <a:t> (Marketplace)</a:t>
            </a:r>
            <a:br>
              <a:rPr lang="en-IN" sz="130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40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350426" y="4555474"/>
            <a:ext cx="8834907" cy="1748902"/>
          </a:xfrm>
        </p:spPr>
        <p:txBody>
          <a:bodyPr>
            <a:noAutofit/>
          </a:bodyPr>
          <a:lstStyle/>
          <a:p>
            <a:pPr algn="ctr">
              <a:lnSpc>
                <a:spcPct val="100000"/>
              </a:lnSpc>
            </a:pPr>
            <a:r>
              <a:rPr lang="en-US" sz="1800" dirty="0">
                <a:latin typeface="Century Gothic" panose="020B0502020202020204" pitchFamily="34" charset="0"/>
                <a:cs typeface="Times New Roman" pitchFamily="18" charset="0"/>
              </a:rPr>
              <a:t>Post Graduate Diploma in Advanced Computing (PG-DAC)</a:t>
            </a:r>
          </a:p>
          <a:p>
            <a:pPr algn="ctr">
              <a:lnSpc>
                <a:spcPct val="100000"/>
              </a:lnSpc>
            </a:pPr>
            <a:r>
              <a:rPr lang="en-US" sz="1800" dirty="0">
                <a:latin typeface="Century Gothic" panose="020B0502020202020204" pitchFamily="34" charset="0"/>
                <a:cs typeface="Times New Roman" pitchFamily="18" charset="0"/>
              </a:rPr>
              <a:t>    MARCH-23</a:t>
            </a:r>
          </a:p>
          <a:p>
            <a:pPr algn="ctr">
              <a:lnSpc>
                <a:spcPct val="100000"/>
              </a:lnSpc>
            </a:pPr>
            <a:r>
              <a:rPr lang="en-US" sz="2200" b="1" dirty="0">
                <a:solidFill>
                  <a:srgbClr val="0000FF"/>
                </a:solidFill>
                <a:latin typeface="Century Gothic" panose="020B0502020202020204" pitchFamily="34" charset="0"/>
                <a:cs typeface="Times New Roman" pitchFamily="18" charset="0"/>
              </a:rPr>
              <a:t>Institute for Advanced Computing &amp; Software Development</a:t>
            </a:r>
          </a:p>
          <a:p>
            <a:pPr algn="ctr">
              <a:lnSpc>
                <a:spcPct val="100000"/>
              </a:lnSpc>
            </a:pPr>
            <a:r>
              <a:rPr lang="en-US" sz="1800" dirty="0" err="1">
                <a:latin typeface="Century Gothic" panose="020B0502020202020204" pitchFamily="34" charset="0"/>
                <a:cs typeface="Times New Roman" pitchFamily="18" charset="0"/>
              </a:rPr>
              <a:t>Nigdi</a:t>
            </a:r>
            <a:r>
              <a:rPr lang="en-US" sz="1800" dirty="0">
                <a:latin typeface="Century Gothic" panose="020B0502020202020204" pitchFamily="34" charset="0"/>
                <a:cs typeface="Times New Roman" pitchFamily="18" charset="0"/>
              </a:rPr>
              <a:t>, </a:t>
            </a:r>
            <a:r>
              <a:rPr lang="en-US" sz="1800" dirty="0" err="1">
                <a:latin typeface="Century Gothic" panose="020B0502020202020204" pitchFamily="34" charset="0"/>
                <a:cs typeface="Times New Roman" pitchFamily="18" charset="0"/>
              </a:rPr>
              <a:t>Akurdi</a:t>
            </a:r>
            <a:r>
              <a:rPr lang="en-US" sz="1800" dirty="0">
                <a:latin typeface="Century Gothic" panose="020B0502020202020204" pitchFamily="34" charset="0"/>
                <a:cs typeface="Times New Roman" pitchFamily="18" charset="0"/>
              </a:rPr>
              <a:t>, </a:t>
            </a:r>
            <a:r>
              <a:rPr lang="en-US" sz="1800" dirty="0" err="1">
                <a:latin typeface="Century Gothic" panose="020B0502020202020204" pitchFamily="34" charset="0"/>
                <a:cs typeface="Times New Roman" pitchFamily="18" charset="0"/>
              </a:rPr>
              <a:t>pune</a:t>
            </a:r>
            <a:r>
              <a:rPr lang="en-US" sz="1800" dirty="0">
                <a:latin typeface="Century Gothic" panose="020B0502020202020204" pitchFamily="34" charset="0"/>
                <a:cs typeface="Times New Roman" pitchFamily="18" charset="0"/>
              </a:rPr>
              <a:t>, Maharashtra 411044</a:t>
            </a:r>
          </a:p>
        </p:txBody>
      </p:sp>
      <p:sp>
        <p:nvSpPr>
          <p:cNvPr id="8" name="TextBox 7"/>
          <p:cNvSpPr txBox="1"/>
          <p:nvPr/>
        </p:nvSpPr>
        <p:spPr>
          <a:xfrm>
            <a:off x="1097280" y="2677886"/>
            <a:ext cx="2821577" cy="369332"/>
          </a:xfrm>
          <a:prstGeom prst="rect">
            <a:avLst/>
          </a:prstGeom>
          <a:noFill/>
        </p:spPr>
        <p:txBody>
          <a:bodyPr wrap="square" rtlCol="0">
            <a:spAutoFit/>
          </a:bodyPr>
          <a:lstStyle/>
          <a:p>
            <a:endParaRPr lang="en-IN" dirty="0"/>
          </a:p>
        </p:txBody>
      </p:sp>
      <p:sp>
        <p:nvSpPr>
          <p:cNvPr id="9" name="TextBox 8"/>
          <p:cNvSpPr txBox="1"/>
          <p:nvPr/>
        </p:nvSpPr>
        <p:spPr>
          <a:xfrm>
            <a:off x="411480" y="1936508"/>
            <a:ext cx="3931920" cy="957121"/>
          </a:xfrm>
          <a:prstGeom prst="rect">
            <a:avLst/>
          </a:prstGeom>
          <a:noFill/>
        </p:spPr>
        <p:txBody>
          <a:bodyPr wrap="square" rtlCol="0">
            <a:spAutoFit/>
          </a:bodyPr>
          <a:lstStyle/>
          <a:p>
            <a:pPr algn="ctr">
              <a:lnSpc>
                <a:spcPct val="150000"/>
              </a:lnSpc>
            </a:pPr>
            <a:r>
              <a:rPr lang="en-US" sz="2000" dirty="0">
                <a:latin typeface="Times New Roman" panose="02020603050405020304" pitchFamily="18" charset="0"/>
                <a:cs typeface="Times New Roman" panose="02020603050405020304" pitchFamily="18" charset="0"/>
              </a:rPr>
              <a:t>MENTORED BY</a:t>
            </a:r>
          </a:p>
          <a:p>
            <a:pPr algn="ctr">
              <a:lnSpc>
                <a:spcPct val="150000"/>
              </a:lnSpc>
            </a:pPr>
            <a:r>
              <a:rPr lang="en-US" sz="2000" b="1" dirty="0">
                <a:latin typeface="Times New Roman" panose="02020603050405020304" pitchFamily="18" charset="0"/>
                <a:cs typeface="Times New Roman" panose="02020603050405020304" pitchFamily="18" charset="0"/>
              </a:rPr>
              <a:t>Prof. Mrs.</a:t>
            </a:r>
            <a:r>
              <a:rPr lang="en-US" b="1" dirty="0">
                <a:latin typeface="Times New Roman" panose="02020603050405020304" pitchFamily="18" charset="0"/>
                <a:cs typeface="Times New Roman" panose="02020603050405020304" pitchFamily="18" charset="0"/>
              </a:rPr>
              <a:t> Megha</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Mane</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0" name="TextBox 9"/>
          <p:cNvSpPr txBox="1"/>
          <p:nvPr/>
        </p:nvSpPr>
        <p:spPr>
          <a:xfrm>
            <a:off x="6652539" y="1788945"/>
            <a:ext cx="4997354" cy="1708160"/>
          </a:xfrm>
          <a:prstGeom prst="rect">
            <a:avLst/>
          </a:prstGeom>
          <a:noFill/>
        </p:spPr>
        <p:txBody>
          <a:bodyPr wrap="square" rtlCol="0">
            <a:spAutoFit/>
          </a:bodyPr>
          <a:lstStyle/>
          <a:p>
            <a:pPr algn="ctr">
              <a:lnSpc>
                <a:spcPct val="150000"/>
              </a:lnSpc>
            </a:pPr>
            <a:r>
              <a:rPr lang="en-US" dirty="0">
                <a:latin typeface="Times New Roman" panose="02020603050405020304" pitchFamily="18" charset="0"/>
                <a:cs typeface="Times New Roman" panose="02020603050405020304" pitchFamily="18" charset="0"/>
              </a:rPr>
              <a:t>PRESENTED BY</a:t>
            </a:r>
          </a:p>
          <a:p>
            <a:pPr>
              <a:lnSpc>
                <a:spcPct val="150000"/>
              </a:lnSpc>
            </a:pPr>
            <a:r>
              <a:rPr lang="en-US" sz="2000" b="1" dirty="0">
                <a:latin typeface="Times New Roman" panose="02020603050405020304" pitchFamily="18" charset="0"/>
                <a:cs typeface="Times New Roman" panose="02020603050405020304" pitchFamily="18" charset="0"/>
              </a:rPr>
              <a:t>Kiran </a:t>
            </a:r>
            <a:r>
              <a:rPr lang="en-US" sz="2000" b="1">
                <a:latin typeface="Times New Roman" panose="02020603050405020304" pitchFamily="18" charset="0"/>
                <a:cs typeface="Times New Roman" panose="02020603050405020304" pitchFamily="18" charset="0"/>
              </a:rPr>
              <a:t>Fand       </a:t>
            </a:r>
            <a:r>
              <a:rPr lang="en-US" sz="2000" b="1" dirty="0">
                <a:latin typeface="Times New Roman" panose="02020603050405020304" pitchFamily="18" charset="0"/>
                <a:cs typeface="Times New Roman" panose="02020603050405020304" pitchFamily="18" charset="0"/>
              </a:rPr>
              <a:t>Roll No.    233045 </a:t>
            </a:r>
          </a:p>
          <a:p>
            <a:pPr>
              <a:lnSpc>
                <a:spcPct val="150000"/>
              </a:lnSpc>
            </a:pPr>
            <a:r>
              <a:rPr lang="en-US" sz="2000" b="1" dirty="0">
                <a:latin typeface="Times New Roman" panose="02020603050405020304" pitchFamily="18" charset="0"/>
                <a:cs typeface="Times New Roman" panose="02020603050405020304" pitchFamily="18" charset="0"/>
              </a:rPr>
              <a:t>Mandar Shetty  Roll No. 233050</a:t>
            </a:r>
          </a:p>
          <a:p>
            <a:pPr algn="ctr"/>
            <a:endParaRPr lang="en-US" dirty="0">
              <a:latin typeface="Century Gothic" panose="020B0502020202020204" pitchFamily="34" charset="0"/>
              <a:cs typeface="Times New Roman" pitchFamily="18" charset="0"/>
            </a:endParaRPr>
          </a:p>
        </p:txBody>
      </p:sp>
      <p:pic>
        <p:nvPicPr>
          <p:cNvPr id="15" name="Picture 14">
            <a:extLst>
              <a:ext uri="{FF2B5EF4-FFF2-40B4-BE49-F238E27FC236}">
                <a16:creationId xmlns:a16="http://schemas.microsoft.com/office/drawing/2014/main" id="{E403BAF0-49EA-99E4-A40C-BEC999503579}"/>
              </a:ext>
            </a:extLst>
          </p:cNvPr>
          <p:cNvPicPr>
            <a:picLocks noChangeAspect="1"/>
          </p:cNvPicPr>
          <p:nvPr/>
        </p:nvPicPr>
        <p:blipFill>
          <a:blip r:embed="rId3"/>
          <a:stretch>
            <a:fillRect/>
          </a:stretch>
        </p:blipFill>
        <p:spPr>
          <a:xfrm>
            <a:off x="5172640" y="3429001"/>
            <a:ext cx="1564547" cy="1126474"/>
          </a:xfrm>
          <a:prstGeom prst="rect">
            <a:avLst/>
          </a:prstGeom>
        </p:spPr>
      </p:pic>
      <p:sp>
        <p:nvSpPr>
          <p:cNvPr id="5" name="TextBox 4">
            <a:extLst>
              <a:ext uri="{FF2B5EF4-FFF2-40B4-BE49-F238E27FC236}">
                <a16:creationId xmlns:a16="http://schemas.microsoft.com/office/drawing/2014/main" id="{63C78AB4-D6FF-A0A6-C848-11D924CFD87F}"/>
              </a:ext>
            </a:extLst>
          </p:cNvPr>
          <p:cNvSpPr txBox="1"/>
          <p:nvPr/>
        </p:nvSpPr>
        <p:spPr>
          <a:xfrm>
            <a:off x="2720619" y="2242915"/>
            <a:ext cx="6094520"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Group no. </a:t>
            </a:r>
            <a:r>
              <a:rPr lang="en-US" sz="2000" dirty="0">
                <a:solidFill>
                  <a:prstClr val="black"/>
                </a:solidFill>
                <a:latin typeface="Times New Roman" panose="02020603050405020304" pitchFamily="18" charset="0"/>
                <a:cs typeface="Times New Roman" panose="02020603050405020304" pitchFamily="18" charset="0"/>
              </a:rPr>
              <a:t>27</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904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A559B4-4D07-4065-9558-F392D74F8D25}"/>
              </a:ext>
            </a:extLst>
          </p:cNvPr>
          <p:cNvSpPr/>
          <p:nvPr/>
        </p:nvSpPr>
        <p:spPr>
          <a:xfrm>
            <a:off x="956617" y="0"/>
            <a:ext cx="6197217" cy="646331"/>
          </a:xfrm>
          <a:prstGeom prst="rect">
            <a:avLst/>
          </a:prstGeom>
          <a:noFill/>
        </p:spPr>
        <p:txBody>
          <a:bodyPr wrap="squar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All Registered Sellers</a:t>
            </a:r>
            <a:r>
              <a:rPr lang="en-US" sz="3600" b="0" cap="none" spc="0" dirty="0">
                <a:ln w="0"/>
                <a:solidFill>
                  <a:schemeClr val="accent1"/>
                </a:solidFill>
                <a:effectLst>
                  <a:outerShdw blurRad="38100" dist="25400" dir="5400000" algn="ctr" rotWithShape="0">
                    <a:srgbClr val="6E747A">
                      <a:alpha val="43000"/>
                    </a:srgbClr>
                  </a:outerShdw>
                </a:effectLst>
              </a:rPr>
              <a:t> </a:t>
            </a:r>
          </a:p>
        </p:txBody>
      </p:sp>
      <p:pic>
        <p:nvPicPr>
          <p:cNvPr id="5" name="Picture 4">
            <a:extLst>
              <a:ext uri="{FF2B5EF4-FFF2-40B4-BE49-F238E27FC236}">
                <a16:creationId xmlns:a16="http://schemas.microsoft.com/office/drawing/2014/main" id="{C2B45D07-70E7-4E1B-2764-A17074D3DC87}"/>
              </a:ext>
            </a:extLst>
          </p:cNvPr>
          <p:cNvPicPr>
            <a:picLocks noChangeAspect="1"/>
          </p:cNvPicPr>
          <p:nvPr/>
        </p:nvPicPr>
        <p:blipFill>
          <a:blip r:embed="rId2"/>
          <a:stretch>
            <a:fillRect/>
          </a:stretch>
        </p:blipFill>
        <p:spPr>
          <a:xfrm>
            <a:off x="466531" y="646331"/>
            <a:ext cx="8892073" cy="5688902"/>
          </a:xfrm>
          <a:prstGeom prst="rect">
            <a:avLst/>
          </a:prstGeom>
        </p:spPr>
      </p:pic>
    </p:spTree>
    <p:extLst>
      <p:ext uri="{BB962C8B-B14F-4D97-AF65-F5344CB8AC3E}">
        <p14:creationId xmlns:p14="http://schemas.microsoft.com/office/powerpoint/2010/main" val="155552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DB9E1A-3483-43D1-9B25-159C2C572360}"/>
              </a:ext>
            </a:extLst>
          </p:cNvPr>
          <p:cNvSpPr/>
          <p:nvPr/>
        </p:nvSpPr>
        <p:spPr>
          <a:xfrm>
            <a:off x="1181996" y="268942"/>
            <a:ext cx="5094663"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All </a:t>
            </a:r>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R</a:t>
            </a:r>
            <a:r>
              <a:rPr lang="en-US" sz="3600" b="0" cap="none" spc="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egistered Customers</a:t>
            </a:r>
            <a:r>
              <a:rPr lang="en-US" sz="3600" b="0" cap="none" spc="0" dirty="0">
                <a:ln w="0"/>
                <a:solidFill>
                  <a:schemeClr val="accent1"/>
                </a:solidFill>
                <a:effectLst>
                  <a:outerShdw blurRad="38100" dist="25400" dir="5400000" algn="ctr" rotWithShape="0">
                    <a:srgbClr val="6E747A">
                      <a:alpha val="43000"/>
                    </a:srgbClr>
                  </a:outerShdw>
                </a:effectLst>
              </a:rPr>
              <a:t> </a:t>
            </a:r>
          </a:p>
        </p:txBody>
      </p:sp>
      <p:pic>
        <p:nvPicPr>
          <p:cNvPr id="5" name="Picture 4">
            <a:extLst>
              <a:ext uri="{FF2B5EF4-FFF2-40B4-BE49-F238E27FC236}">
                <a16:creationId xmlns:a16="http://schemas.microsoft.com/office/drawing/2014/main" id="{94AC9AB1-F082-F8BF-2F50-27612FDC6351}"/>
              </a:ext>
            </a:extLst>
          </p:cNvPr>
          <p:cNvPicPr>
            <a:picLocks noChangeAspect="1"/>
          </p:cNvPicPr>
          <p:nvPr/>
        </p:nvPicPr>
        <p:blipFill>
          <a:blip r:embed="rId2"/>
          <a:stretch>
            <a:fillRect/>
          </a:stretch>
        </p:blipFill>
        <p:spPr>
          <a:xfrm>
            <a:off x="522514" y="1026367"/>
            <a:ext cx="8966719" cy="5182641"/>
          </a:xfrm>
          <a:prstGeom prst="rect">
            <a:avLst/>
          </a:prstGeom>
        </p:spPr>
      </p:pic>
    </p:spTree>
    <p:extLst>
      <p:ext uri="{BB962C8B-B14F-4D97-AF65-F5344CB8AC3E}">
        <p14:creationId xmlns:p14="http://schemas.microsoft.com/office/powerpoint/2010/main" val="328486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2CD3CB-2F08-4463-B858-FC0A5DC57ACC}"/>
              </a:ext>
            </a:extLst>
          </p:cNvPr>
          <p:cNvSpPr/>
          <p:nvPr/>
        </p:nvSpPr>
        <p:spPr>
          <a:xfrm>
            <a:off x="1241152" y="0"/>
            <a:ext cx="2824812"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Order Details</a:t>
            </a:r>
            <a:r>
              <a:rPr lang="en-US" sz="3600" b="0" cap="none" spc="0" dirty="0">
                <a:ln w="0"/>
                <a:solidFill>
                  <a:schemeClr val="accent1"/>
                </a:solidFill>
                <a:effectLst>
                  <a:outerShdw blurRad="38100" dist="25400" dir="5400000" algn="ctr" rotWithShape="0">
                    <a:srgbClr val="6E747A">
                      <a:alpha val="43000"/>
                    </a:srgbClr>
                  </a:outerShdw>
                </a:effectLst>
              </a:rPr>
              <a:t> </a:t>
            </a:r>
          </a:p>
        </p:txBody>
      </p:sp>
      <p:pic>
        <p:nvPicPr>
          <p:cNvPr id="5" name="Picture 4">
            <a:extLst>
              <a:ext uri="{FF2B5EF4-FFF2-40B4-BE49-F238E27FC236}">
                <a16:creationId xmlns:a16="http://schemas.microsoft.com/office/drawing/2014/main" id="{E52C4684-4E13-25DA-C603-1F5DDB7A7A39}"/>
              </a:ext>
            </a:extLst>
          </p:cNvPr>
          <p:cNvPicPr>
            <a:picLocks noChangeAspect="1"/>
          </p:cNvPicPr>
          <p:nvPr/>
        </p:nvPicPr>
        <p:blipFill>
          <a:blip r:embed="rId2"/>
          <a:stretch>
            <a:fillRect/>
          </a:stretch>
        </p:blipFill>
        <p:spPr>
          <a:xfrm>
            <a:off x="541176" y="965781"/>
            <a:ext cx="8845420" cy="4590536"/>
          </a:xfrm>
          <a:prstGeom prst="rect">
            <a:avLst/>
          </a:prstGeom>
        </p:spPr>
      </p:pic>
    </p:spTree>
    <p:extLst>
      <p:ext uri="{BB962C8B-B14F-4D97-AF65-F5344CB8AC3E}">
        <p14:creationId xmlns:p14="http://schemas.microsoft.com/office/powerpoint/2010/main" val="3909587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696E99-E084-48C3-8414-B72B4E9CEBCF}"/>
              </a:ext>
            </a:extLst>
          </p:cNvPr>
          <p:cNvSpPr/>
          <p:nvPr/>
        </p:nvSpPr>
        <p:spPr>
          <a:xfrm>
            <a:off x="1285642" y="116541"/>
            <a:ext cx="3889205"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Seller Registration </a:t>
            </a:r>
            <a:r>
              <a:rPr lang="en-US" sz="3600" b="0" cap="none" spc="0" dirty="0">
                <a:ln w="0"/>
                <a:solidFill>
                  <a:schemeClr val="accent1"/>
                </a:solidFill>
                <a:effectLst>
                  <a:outerShdw blurRad="38100" dist="25400" dir="5400000" algn="ctr" rotWithShape="0">
                    <a:srgbClr val="6E747A">
                      <a:alpha val="43000"/>
                    </a:srgbClr>
                  </a:outerShdw>
                </a:effectLst>
              </a:rPr>
              <a:t> </a:t>
            </a:r>
          </a:p>
        </p:txBody>
      </p:sp>
      <p:pic>
        <p:nvPicPr>
          <p:cNvPr id="5" name="Picture 4">
            <a:extLst>
              <a:ext uri="{FF2B5EF4-FFF2-40B4-BE49-F238E27FC236}">
                <a16:creationId xmlns:a16="http://schemas.microsoft.com/office/drawing/2014/main" id="{409C6E64-EF43-8AEB-D11E-65001AC1AB6D}"/>
              </a:ext>
            </a:extLst>
          </p:cNvPr>
          <p:cNvPicPr>
            <a:picLocks noChangeAspect="1"/>
          </p:cNvPicPr>
          <p:nvPr/>
        </p:nvPicPr>
        <p:blipFill>
          <a:blip r:embed="rId2"/>
          <a:stretch>
            <a:fillRect/>
          </a:stretch>
        </p:blipFill>
        <p:spPr>
          <a:xfrm>
            <a:off x="924753" y="762872"/>
            <a:ext cx="8500188" cy="5358010"/>
          </a:xfrm>
          <a:prstGeom prst="rect">
            <a:avLst/>
          </a:prstGeom>
        </p:spPr>
      </p:pic>
    </p:spTree>
    <p:extLst>
      <p:ext uri="{BB962C8B-B14F-4D97-AF65-F5344CB8AC3E}">
        <p14:creationId xmlns:p14="http://schemas.microsoft.com/office/powerpoint/2010/main" val="3927487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9F8902-4D71-EF31-B3BA-5F7E73C58ACF}"/>
              </a:ext>
            </a:extLst>
          </p:cNvPr>
          <p:cNvPicPr>
            <a:picLocks noChangeAspect="1"/>
          </p:cNvPicPr>
          <p:nvPr/>
        </p:nvPicPr>
        <p:blipFill>
          <a:blip r:embed="rId2"/>
          <a:stretch>
            <a:fillRect/>
          </a:stretch>
        </p:blipFill>
        <p:spPr>
          <a:xfrm>
            <a:off x="578497" y="374871"/>
            <a:ext cx="8360229" cy="5921644"/>
          </a:xfrm>
          <a:prstGeom prst="rect">
            <a:avLst/>
          </a:prstGeom>
        </p:spPr>
      </p:pic>
    </p:spTree>
    <p:extLst>
      <p:ext uri="{BB962C8B-B14F-4D97-AF65-F5344CB8AC3E}">
        <p14:creationId xmlns:p14="http://schemas.microsoft.com/office/powerpoint/2010/main" val="143410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36B761-FF20-4E34-BD7B-B805BA5D7B8B}"/>
              </a:ext>
            </a:extLst>
          </p:cNvPr>
          <p:cNvSpPr/>
          <p:nvPr/>
        </p:nvSpPr>
        <p:spPr>
          <a:xfrm>
            <a:off x="1413473" y="0"/>
            <a:ext cx="2480166" cy="646331"/>
          </a:xfrm>
          <a:prstGeom prst="rect">
            <a:avLst/>
          </a:prstGeom>
          <a:noFill/>
        </p:spPr>
        <p:txBody>
          <a:bodyPr wrap="none" lIns="91440" tIns="45720" rIns="91440" bIns="45720">
            <a:spAutoFit/>
          </a:bodyPr>
          <a:lstStyle/>
          <a:p>
            <a:pPr algn="ctr"/>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Seller Login</a:t>
            </a:r>
            <a:endParaRPr lang="en-US" sz="3600" b="0" cap="none" spc="0" dirty="0">
              <a:ln w="0"/>
              <a:solidFill>
                <a:schemeClr val="accent1"/>
              </a:solidFill>
              <a:effectLst>
                <a:outerShdw blurRad="38100" dist="25400" dir="5400000" algn="ctr" rotWithShape="0">
                  <a:srgbClr val="6E747A">
                    <a:alpha val="43000"/>
                  </a:srgbClr>
                </a:outerShdw>
              </a:effectLst>
            </a:endParaRPr>
          </a:p>
        </p:txBody>
      </p:sp>
      <p:pic>
        <p:nvPicPr>
          <p:cNvPr id="7" name="Picture 6">
            <a:extLst>
              <a:ext uri="{FF2B5EF4-FFF2-40B4-BE49-F238E27FC236}">
                <a16:creationId xmlns:a16="http://schemas.microsoft.com/office/drawing/2014/main" id="{F74164B1-410D-D60C-6963-8BCF1723E2DD}"/>
              </a:ext>
            </a:extLst>
          </p:cNvPr>
          <p:cNvPicPr>
            <a:picLocks noChangeAspect="1"/>
          </p:cNvPicPr>
          <p:nvPr/>
        </p:nvPicPr>
        <p:blipFill>
          <a:blip r:embed="rId2"/>
          <a:stretch>
            <a:fillRect/>
          </a:stretch>
        </p:blipFill>
        <p:spPr>
          <a:xfrm>
            <a:off x="503854" y="591484"/>
            <a:ext cx="8770776" cy="5675032"/>
          </a:xfrm>
          <a:prstGeom prst="rect">
            <a:avLst/>
          </a:prstGeom>
        </p:spPr>
      </p:pic>
    </p:spTree>
    <p:extLst>
      <p:ext uri="{BB962C8B-B14F-4D97-AF65-F5344CB8AC3E}">
        <p14:creationId xmlns:p14="http://schemas.microsoft.com/office/powerpoint/2010/main" val="1432622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14F80B-8198-4507-947B-DDBFA3201B29}"/>
              </a:ext>
            </a:extLst>
          </p:cNvPr>
          <p:cNvSpPr/>
          <p:nvPr/>
        </p:nvSpPr>
        <p:spPr>
          <a:xfrm>
            <a:off x="1266802" y="0"/>
            <a:ext cx="2773516"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Seller Profile</a:t>
            </a:r>
            <a:r>
              <a:rPr lang="en-US" sz="3600" b="0" cap="none" spc="0" dirty="0">
                <a:ln w="0"/>
                <a:solidFill>
                  <a:schemeClr val="accent1"/>
                </a:solidFill>
                <a:effectLst>
                  <a:outerShdw blurRad="38100" dist="25400" dir="5400000" algn="ctr" rotWithShape="0">
                    <a:srgbClr val="6E747A">
                      <a:alpha val="43000"/>
                    </a:srgbClr>
                  </a:outerShdw>
                </a:effectLst>
              </a:rPr>
              <a:t> </a:t>
            </a:r>
          </a:p>
        </p:txBody>
      </p:sp>
      <p:pic>
        <p:nvPicPr>
          <p:cNvPr id="4" name="Picture 3">
            <a:extLst>
              <a:ext uri="{FF2B5EF4-FFF2-40B4-BE49-F238E27FC236}">
                <a16:creationId xmlns:a16="http://schemas.microsoft.com/office/drawing/2014/main" id="{2E746947-EE2C-022E-6E7F-2584C623AF8B}"/>
              </a:ext>
            </a:extLst>
          </p:cNvPr>
          <p:cNvPicPr>
            <a:picLocks noChangeAspect="1"/>
          </p:cNvPicPr>
          <p:nvPr/>
        </p:nvPicPr>
        <p:blipFill>
          <a:blip r:embed="rId2"/>
          <a:stretch>
            <a:fillRect/>
          </a:stretch>
        </p:blipFill>
        <p:spPr>
          <a:xfrm>
            <a:off x="587829" y="710383"/>
            <a:ext cx="8742784" cy="5437234"/>
          </a:xfrm>
          <a:prstGeom prst="rect">
            <a:avLst/>
          </a:prstGeom>
        </p:spPr>
      </p:pic>
    </p:spTree>
    <p:extLst>
      <p:ext uri="{BB962C8B-B14F-4D97-AF65-F5344CB8AC3E}">
        <p14:creationId xmlns:p14="http://schemas.microsoft.com/office/powerpoint/2010/main" val="868895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C83098B-5345-4950-8A9D-DB38576460B1}"/>
              </a:ext>
            </a:extLst>
          </p:cNvPr>
          <p:cNvSpPr/>
          <p:nvPr/>
        </p:nvSpPr>
        <p:spPr>
          <a:xfrm>
            <a:off x="1029194" y="197223"/>
            <a:ext cx="3786613"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Add Product Form</a:t>
            </a:r>
            <a:r>
              <a:rPr lang="en-US" sz="3600" b="0" cap="none" spc="0" dirty="0">
                <a:ln w="0"/>
                <a:solidFill>
                  <a:schemeClr val="accent1"/>
                </a:solidFill>
                <a:effectLst>
                  <a:outerShdw blurRad="38100" dist="25400" dir="5400000" algn="ctr" rotWithShape="0">
                    <a:srgbClr val="6E747A">
                      <a:alpha val="43000"/>
                    </a:srgbClr>
                  </a:outerShdw>
                </a:effectLst>
              </a:rPr>
              <a:t> </a:t>
            </a:r>
          </a:p>
        </p:txBody>
      </p:sp>
      <p:pic>
        <p:nvPicPr>
          <p:cNvPr id="5" name="Picture 4">
            <a:extLst>
              <a:ext uri="{FF2B5EF4-FFF2-40B4-BE49-F238E27FC236}">
                <a16:creationId xmlns:a16="http://schemas.microsoft.com/office/drawing/2014/main" id="{4C38F441-FC87-C2EA-2E0A-C6F71428D433}"/>
              </a:ext>
            </a:extLst>
          </p:cNvPr>
          <p:cNvPicPr>
            <a:picLocks noChangeAspect="1"/>
          </p:cNvPicPr>
          <p:nvPr/>
        </p:nvPicPr>
        <p:blipFill>
          <a:blip r:embed="rId2"/>
          <a:stretch>
            <a:fillRect/>
          </a:stretch>
        </p:blipFill>
        <p:spPr>
          <a:xfrm>
            <a:off x="569167" y="746449"/>
            <a:ext cx="8668140" cy="5629326"/>
          </a:xfrm>
          <a:prstGeom prst="rect">
            <a:avLst/>
          </a:prstGeom>
        </p:spPr>
      </p:pic>
    </p:spTree>
    <p:extLst>
      <p:ext uri="{BB962C8B-B14F-4D97-AF65-F5344CB8AC3E}">
        <p14:creationId xmlns:p14="http://schemas.microsoft.com/office/powerpoint/2010/main" val="2209667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92BA6E-40F0-B41B-1FFF-36D390B0FC14}"/>
              </a:ext>
            </a:extLst>
          </p:cNvPr>
          <p:cNvPicPr>
            <a:picLocks noChangeAspect="1"/>
          </p:cNvPicPr>
          <p:nvPr/>
        </p:nvPicPr>
        <p:blipFill>
          <a:blip r:embed="rId2"/>
          <a:stretch>
            <a:fillRect/>
          </a:stretch>
        </p:blipFill>
        <p:spPr>
          <a:xfrm>
            <a:off x="410546" y="496747"/>
            <a:ext cx="8985381" cy="5864506"/>
          </a:xfrm>
          <a:prstGeom prst="rect">
            <a:avLst/>
          </a:prstGeom>
        </p:spPr>
      </p:pic>
    </p:spTree>
    <p:extLst>
      <p:ext uri="{BB962C8B-B14F-4D97-AF65-F5344CB8AC3E}">
        <p14:creationId xmlns:p14="http://schemas.microsoft.com/office/powerpoint/2010/main" val="2299141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6803E1-90F1-4691-B2EB-40E01CF8CA6A}"/>
              </a:ext>
            </a:extLst>
          </p:cNvPr>
          <p:cNvSpPr/>
          <p:nvPr/>
        </p:nvSpPr>
        <p:spPr>
          <a:xfrm>
            <a:off x="1400651" y="0"/>
            <a:ext cx="2505814"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Edit Product</a:t>
            </a:r>
            <a:endParaRPr lang="en-US" sz="3600" b="0" cap="none" spc="0" dirty="0">
              <a:ln w="0"/>
              <a:solidFill>
                <a:schemeClr val="accent1"/>
              </a:solidFill>
              <a:effectLst>
                <a:outerShdw blurRad="38100" dist="25400" dir="5400000" algn="ctr" rotWithShape="0">
                  <a:srgbClr val="6E747A">
                    <a:alpha val="43000"/>
                  </a:srgbClr>
                </a:outerShdw>
              </a:effectLst>
            </a:endParaRPr>
          </a:p>
        </p:txBody>
      </p:sp>
      <p:pic>
        <p:nvPicPr>
          <p:cNvPr id="5" name="Picture 4">
            <a:extLst>
              <a:ext uri="{FF2B5EF4-FFF2-40B4-BE49-F238E27FC236}">
                <a16:creationId xmlns:a16="http://schemas.microsoft.com/office/drawing/2014/main" id="{BACD9741-99B7-EE5F-B76B-6D0A9B524A7C}"/>
              </a:ext>
            </a:extLst>
          </p:cNvPr>
          <p:cNvPicPr>
            <a:picLocks noChangeAspect="1"/>
          </p:cNvPicPr>
          <p:nvPr/>
        </p:nvPicPr>
        <p:blipFill>
          <a:blip r:embed="rId2"/>
          <a:stretch>
            <a:fillRect/>
          </a:stretch>
        </p:blipFill>
        <p:spPr>
          <a:xfrm>
            <a:off x="419878" y="646330"/>
            <a:ext cx="8864081" cy="5731103"/>
          </a:xfrm>
          <a:prstGeom prst="rect">
            <a:avLst/>
          </a:prstGeom>
        </p:spPr>
      </p:pic>
    </p:spTree>
    <p:extLst>
      <p:ext uri="{BB962C8B-B14F-4D97-AF65-F5344CB8AC3E}">
        <p14:creationId xmlns:p14="http://schemas.microsoft.com/office/powerpoint/2010/main" val="1166017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8043E-6198-459B-8749-6336163113BF}"/>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5F3A00E1-706B-4AF1-9096-146345D7AC6A}"/>
              </a:ext>
            </a:extLst>
          </p:cNvPr>
          <p:cNvSpPr>
            <a:spLocks noGrp="1"/>
          </p:cNvSpPr>
          <p:nvPr>
            <p:ph idx="1"/>
          </p:nvPr>
        </p:nvSpPr>
        <p:spPr/>
        <p:txBody>
          <a:bodyPr>
            <a:normAutofit fontScale="85000" lnSpcReduction="10000"/>
          </a:bodyPr>
          <a:lstStyle/>
          <a:p>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E-commerce, which is now an integral part of many businesses, is used primarily to boost sales revenue, to attract new customers and to survive in today’s competitive business environment. </a:t>
            </a:r>
          </a:p>
          <a:p>
            <a:r>
              <a:rPr lang="en-IN" sz="2000" dirty="0">
                <a:effectLst/>
                <a:latin typeface="Times New Roman" panose="02020603050405020304" pitchFamily="18" charset="0"/>
                <a:ea typeface="Calibri" panose="020F0502020204030204" pitchFamily="34" charset="0"/>
                <a:cs typeface="Times New Roman" panose="02020603050405020304" pitchFamily="18" charset="0"/>
              </a:rPr>
              <a:t>Also, it has benefitted the customers as they now have easy access to a wide range of goods and services at anytime and anywhere in the world.</a:t>
            </a:r>
          </a:p>
          <a:p>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The Marketplace provide the facility to vendors for managing their products through seller-login, while the customers will be able to order and pay for products through customer login. </a:t>
            </a:r>
          </a:p>
          <a:p>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The admin will be able to manage vendors, products, customers and orders through admin login after the verification of seller admin can make approval of particular vendors on Marketplace. </a:t>
            </a:r>
          </a:p>
          <a:p>
            <a:r>
              <a:rPr lang="en-IN" sz="2000" dirty="0">
                <a:effectLst/>
                <a:latin typeface="Times New Roman" panose="02020603050405020304" pitchFamily="18" charset="0"/>
                <a:ea typeface="Calibri" panose="020F0502020204030204" pitchFamily="34" charset="0"/>
                <a:cs typeface="Times New Roman" panose="02020603050405020304" pitchFamily="18" charset="0"/>
              </a:rPr>
              <a:t>In this system only verified vendors can be able to make their profile, for each profile they have to pay for registration charges which are depends on package that they select. Furthermore, there will be an email notification after completing an order</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587167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E21A56-F76F-4BB3-866A-56B09FF727E8}"/>
              </a:ext>
            </a:extLst>
          </p:cNvPr>
          <p:cNvSpPr/>
          <p:nvPr/>
        </p:nvSpPr>
        <p:spPr>
          <a:xfrm>
            <a:off x="407594" y="0"/>
            <a:ext cx="4491935"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Customer Registration</a:t>
            </a:r>
            <a:r>
              <a:rPr lang="en-US" sz="3600" b="0" cap="none" spc="0" dirty="0">
                <a:ln w="0"/>
                <a:solidFill>
                  <a:schemeClr val="accent1"/>
                </a:solidFill>
                <a:effectLst>
                  <a:outerShdw blurRad="38100" dist="25400" dir="5400000" algn="ctr" rotWithShape="0">
                    <a:srgbClr val="6E747A">
                      <a:alpha val="43000"/>
                    </a:srgbClr>
                  </a:outerShdw>
                </a:effectLst>
              </a:rPr>
              <a:t> </a:t>
            </a:r>
          </a:p>
        </p:txBody>
      </p:sp>
      <p:pic>
        <p:nvPicPr>
          <p:cNvPr id="5" name="Picture 4">
            <a:extLst>
              <a:ext uri="{FF2B5EF4-FFF2-40B4-BE49-F238E27FC236}">
                <a16:creationId xmlns:a16="http://schemas.microsoft.com/office/drawing/2014/main" id="{24E5DD4F-C8A5-DF38-3320-1848F6ACBAB6}"/>
              </a:ext>
            </a:extLst>
          </p:cNvPr>
          <p:cNvPicPr>
            <a:picLocks noChangeAspect="1"/>
          </p:cNvPicPr>
          <p:nvPr/>
        </p:nvPicPr>
        <p:blipFill>
          <a:blip r:embed="rId2"/>
          <a:stretch>
            <a:fillRect/>
          </a:stretch>
        </p:blipFill>
        <p:spPr>
          <a:xfrm>
            <a:off x="494522" y="604810"/>
            <a:ext cx="8910735" cy="5648380"/>
          </a:xfrm>
          <a:prstGeom prst="rect">
            <a:avLst/>
          </a:prstGeom>
        </p:spPr>
      </p:pic>
    </p:spTree>
    <p:extLst>
      <p:ext uri="{BB962C8B-B14F-4D97-AF65-F5344CB8AC3E}">
        <p14:creationId xmlns:p14="http://schemas.microsoft.com/office/powerpoint/2010/main" val="56937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017B20-790C-0BCC-4CB3-1C6F23DE90D4}"/>
              </a:ext>
            </a:extLst>
          </p:cNvPr>
          <p:cNvPicPr>
            <a:picLocks noChangeAspect="1"/>
          </p:cNvPicPr>
          <p:nvPr/>
        </p:nvPicPr>
        <p:blipFill>
          <a:blip r:embed="rId2"/>
          <a:stretch>
            <a:fillRect/>
          </a:stretch>
        </p:blipFill>
        <p:spPr>
          <a:xfrm>
            <a:off x="391885" y="650178"/>
            <a:ext cx="9134669" cy="5557643"/>
          </a:xfrm>
          <a:prstGeom prst="rect">
            <a:avLst/>
          </a:prstGeom>
        </p:spPr>
      </p:pic>
    </p:spTree>
    <p:extLst>
      <p:ext uri="{BB962C8B-B14F-4D97-AF65-F5344CB8AC3E}">
        <p14:creationId xmlns:p14="http://schemas.microsoft.com/office/powerpoint/2010/main" val="2674466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13EF85-4CCB-4D47-BEAF-4C2F8D655039}"/>
              </a:ext>
            </a:extLst>
          </p:cNvPr>
          <p:cNvSpPr/>
          <p:nvPr/>
        </p:nvSpPr>
        <p:spPr>
          <a:xfrm>
            <a:off x="984674" y="0"/>
            <a:ext cx="3337773"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Customer Login</a:t>
            </a:r>
            <a:r>
              <a:rPr lang="en-US" sz="3600" b="0" cap="none" spc="0" dirty="0">
                <a:ln w="0"/>
                <a:solidFill>
                  <a:schemeClr val="accent1"/>
                </a:solidFill>
                <a:effectLst>
                  <a:outerShdw blurRad="38100" dist="25400" dir="5400000" algn="ctr" rotWithShape="0">
                    <a:srgbClr val="6E747A">
                      <a:alpha val="43000"/>
                    </a:srgbClr>
                  </a:outerShdw>
                </a:effectLst>
              </a:rPr>
              <a:t> </a:t>
            </a:r>
          </a:p>
        </p:txBody>
      </p:sp>
      <p:pic>
        <p:nvPicPr>
          <p:cNvPr id="5" name="Picture 4">
            <a:extLst>
              <a:ext uri="{FF2B5EF4-FFF2-40B4-BE49-F238E27FC236}">
                <a16:creationId xmlns:a16="http://schemas.microsoft.com/office/drawing/2014/main" id="{2E96C513-71EE-3D10-D8F5-252B8E1B612A}"/>
              </a:ext>
            </a:extLst>
          </p:cNvPr>
          <p:cNvPicPr>
            <a:picLocks noChangeAspect="1"/>
          </p:cNvPicPr>
          <p:nvPr/>
        </p:nvPicPr>
        <p:blipFill>
          <a:blip r:embed="rId2"/>
          <a:stretch>
            <a:fillRect/>
          </a:stretch>
        </p:blipFill>
        <p:spPr>
          <a:xfrm>
            <a:off x="494523" y="755372"/>
            <a:ext cx="8901404" cy="5347255"/>
          </a:xfrm>
          <a:prstGeom prst="rect">
            <a:avLst/>
          </a:prstGeom>
        </p:spPr>
      </p:pic>
    </p:spTree>
    <p:extLst>
      <p:ext uri="{BB962C8B-B14F-4D97-AF65-F5344CB8AC3E}">
        <p14:creationId xmlns:p14="http://schemas.microsoft.com/office/powerpoint/2010/main" val="2902536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69FF93-C4B6-4B9A-81CE-B6AC98266F40}"/>
              </a:ext>
            </a:extLst>
          </p:cNvPr>
          <p:cNvSpPr/>
          <p:nvPr/>
        </p:nvSpPr>
        <p:spPr>
          <a:xfrm>
            <a:off x="841171" y="0"/>
            <a:ext cx="3624775"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Add To Cart</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5" name="Picture 4">
            <a:extLst>
              <a:ext uri="{FF2B5EF4-FFF2-40B4-BE49-F238E27FC236}">
                <a16:creationId xmlns:a16="http://schemas.microsoft.com/office/drawing/2014/main" id="{815F6AAE-A579-C776-7F2E-1ECB40350E0D}"/>
              </a:ext>
            </a:extLst>
          </p:cNvPr>
          <p:cNvPicPr>
            <a:picLocks noChangeAspect="1"/>
          </p:cNvPicPr>
          <p:nvPr/>
        </p:nvPicPr>
        <p:blipFill>
          <a:blip r:embed="rId2"/>
          <a:stretch>
            <a:fillRect/>
          </a:stretch>
        </p:blipFill>
        <p:spPr>
          <a:xfrm>
            <a:off x="457200" y="923330"/>
            <a:ext cx="9050694" cy="4861650"/>
          </a:xfrm>
          <a:prstGeom prst="rect">
            <a:avLst/>
          </a:prstGeom>
        </p:spPr>
      </p:pic>
    </p:spTree>
    <p:extLst>
      <p:ext uri="{BB962C8B-B14F-4D97-AF65-F5344CB8AC3E}">
        <p14:creationId xmlns:p14="http://schemas.microsoft.com/office/powerpoint/2010/main" val="3945303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1C9C34D-977F-43B5-B6B3-863F20B987E5}"/>
              </a:ext>
            </a:extLst>
          </p:cNvPr>
          <p:cNvSpPr/>
          <p:nvPr/>
        </p:nvSpPr>
        <p:spPr>
          <a:xfrm>
            <a:off x="883115" y="578498"/>
            <a:ext cx="7291803"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Cart View , Address and Payment Info</a:t>
            </a:r>
            <a:endParaRPr lang="en-US" sz="3600" b="0" cap="none" spc="0" dirty="0">
              <a:ln w="0"/>
              <a:solidFill>
                <a:schemeClr val="accent1"/>
              </a:solidFill>
              <a:effectLst>
                <a:outerShdw blurRad="38100" dist="25400" dir="5400000" algn="ctr" rotWithShape="0">
                  <a:srgbClr val="6E747A">
                    <a:alpha val="43000"/>
                  </a:srgbClr>
                </a:outerShdw>
              </a:effectLst>
            </a:endParaRPr>
          </a:p>
        </p:txBody>
      </p:sp>
      <p:pic>
        <p:nvPicPr>
          <p:cNvPr id="7" name="Picture 6">
            <a:extLst>
              <a:ext uri="{FF2B5EF4-FFF2-40B4-BE49-F238E27FC236}">
                <a16:creationId xmlns:a16="http://schemas.microsoft.com/office/drawing/2014/main" id="{BEBEFD4B-E040-6E31-09A2-CD15CA7E0149}"/>
              </a:ext>
            </a:extLst>
          </p:cNvPr>
          <p:cNvPicPr>
            <a:picLocks noChangeAspect="1"/>
          </p:cNvPicPr>
          <p:nvPr/>
        </p:nvPicPr>
        <p:blipFill>
          <a:blip r:embed="rId2"/>
          <a:stretch>
            <a:fillRect/>
          </a:stretch>
        </p:blipFill>
        <p:spPr>
          <a:xfrm>
            <a:off x="326571" y="1302561"/>
            <a:ext cx="9227976" cy="4607442"/>
          </a:xfrm>
          <a:prstGeom prst="rect">
            <a:avLst/>
          </a:prstGeom>
        </p:spPr>
      </p:pic>
    </p:spTree>
    <p:extLst>
      <p:ext uri="{BB962C8B-B14F-4D97-AF65-F5344CB8AC3E}">
        <p14:creationId xmlns:p14="http://schemas.microsoft.com/office/powerpoint/2010/main" val="3725743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DB43E2-76E4-4A12-A60E-5150A59F4B25}"/>
              </a:ext>
            </a:extLst>
          </p:cNvPr>
          <p:cNvSpPr/>
          <p:nvPr/>
        </p:nvSpPr>
        <p:spPr>
          <a:xfrm>
            <a:off x="567892" y="0"/>
            <a:ext cx="4171335"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Placed Order Details </a:t>
            </a:r>
          </a:p>
        </p:txBody>
      </p:sp>
      <p:pic>
        <p:nvPicPr>
          <p:cNvPr id="5" name="Picture 4">
            <a:extLst>
              <a:ext uri="{FF2B5EF4-FFF2-40B4-BE49-F238E27FC236}">
                <a16:creationId xmlns:a16="http://schemas.microsoft.com/office/drawing/2014/main" id="{35AAD392-6FDB-A31D-0368-25C1CEC28D1B}"/>
              </a:ext>
            </a:extLst>
          </p:cNvPr>
          <p:cNvPicPr>
            <a:picLocks noChangeAspect="1"/>
          </p:cNvPicPr>
          <p:nvPr/>
        </p:nvPicPr>
        <p:blipFill>
          <a:blip r:embed="rId2"/>
          <a:stretch>
            <a:fillRect/>
          </a:stretch>
        </p:blipFill>
        <p:spPr>
          <a:xfrm>
            <a:off x="438539" y="765110"/>
            <a:ext cx="8966718" cy="5402425"/>
          </a:xfrm>
          <a:prstGeom prst="rect">
            <a:avLst/>
          </a:prstGeom>
        </p:spPr>
      </p:pic>
    </p:spTree>
    <p:extLst>
      <p:ext uri="{BB962C8B-B14F-4D97-AF65-F5344CB8AC3E}">
        <p14:creationId xmlns:p14="http://schemas.microsoft.com/office/powerpoint/2010/main" val="153283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B14C-CFFB-4AAB-BF0B-0B088612C7BA}"/>
              </a:ext>
            </a:extLst>
          </p:cNvPr>
          <p:cNvSpPr>
            <a:spLocks noGrp="1"/>
          </p:cNvSpPr>
          <p:nvPr>
            <p:ph type="title"/>
          </p:nvPr>
        </p:nvSpPr>
        <p:spPr>
          <a:xfrm>
            <a:off x="2945405" y="3128683"/>
            <a:ext cx="8596668" cy="1320800"/>
          </a:xfrm>
        </p:spPr>
        <p:txBody>
          <a:bodyPr>
            <a:normAutofit/>
          </a:bodyPr>
          <a:lstStyle/>
          <a:p>
            <a:r>
              <a:rPr lang="en-IN" sz="6000" dirty="0"/>
              <a:t>Thank -You</a:t>
            </a:r>
          </a:p>
        </p:txBody>
      </p:sp>
    </p:spTree>
    <p:extLst>
      <p:ext uri="{BB962C8B-B14F-4D97-AF65-F5344CB8AC3E}">
        <p14:creationId xmlns:p14="http://schemas.microsoft.com/office/powerpoint/2010/main" val="3680331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828" y="458513"/>
            <a:ext cx="9181581" cy="706964"/>
          </a:xfrm>
        </p:spPr>
        <p:txBody>
          <a:bodyPr>
            <a:normAutofit/>
          </a:bodyPr>
          <a:lstStyle/>
          <a:p>
            <a:r>
              <a:rPr lang="en-US" altLang="en-US" dirty="0">
                <a:latin typeface="Times New Roman" panose="02020603050405020304" pitchFamily="18" charset="0"/>
                <a:cs typeface="Times New Roman" panose="02020603050405020304" pitchFamily="18" charset="0"/>
              </a:rPr>
              <a:t>User Classes</a:t>
            </a:r>
          </a:p>
        </p:txBody>
      </p:sp>
      <p:sp>
        <p:nvSpPr>
          <p:cNvPr id="3" name="Content Placeholder 2"/>
          <p:cNvSpPr>
            <a:spLocks noGrp="1"/>
          </p:cNvSpPr>
          <p:nvPr>
            <p:ph idx="1"/>
          </p:nvPr>
        </p:nvSpPr>
        <p:spPr>
          <a:xfrm>
            <a:off x="213065" y="1511998"/>
            <a:ext cx="11735146" cy="4657983"/>
          </a:xfrm>
          <a:ln>
            <a:solidFill>
              <a:schemeClr val="accent1"/>
            </a:solidFill>
          </a:ln>
        </p:spPr>
        <p:txBody>
          <a:bodyPr>
            <a:normAutofit/>
          </a:bodyPr>
          <a:lstStyle/>
          <a:p>
            <a:pPr marL="0" lvl="0" indent="0" algn="just" defTabSz="914400" fontAlgn="base">
              <a:spcBef>
                <a:spcPct val="20000"/>
              </a:spcBef>
              <a:spcAft>
                <a:spcPct val="0"/>
              </a:spcAft>
              <a:buClr>
                <a:srgbClr val="000000"/>
              </a:buClr>
              <a:buSzPct val="75000"/>
              <a:buNone/>
            </a:pPr>
            <a:endParaRPr lang="en-US" altLang="en-US" sz="2200" kern="0" dirty="0">
              <a:solidFill>
                <a:srgbClr val="000000"/>
              </a:solidFill>
              <a:latin typeface="Times New Roman" panose="02020603050405020304" pitchFamily="18" charset="0"/>
              <a:cs typeface="Times New Roman" panose="02020603050405020304" pitchFamily="18" charset="0"/>
            </a:endParaRPr>
          </a:p>
          <a:p>
            <a:endParaRPr lang="en-IN" sz="2200" dirty="0"/>
          </a:p>
        </p:txBody>
      </p:sp>
      <p:sp>
        <p:nvSpPr>
          <p:cNvPr id="4" name="Slide Number Placeholder 3"/>
          <p:cNvSpPr>
            <a:spLocks noGrp="1"/>
          </p:cNvSpPr>
          <p:nvPr>
            <p:ph type="sldNum" sz="quarter" idx="12"/>
          </p:nvPr>
        </p:nvSpPr>
        <p:spPr/>
        <p:txBody>
          <a:bodyPr/>
          <a:lstStyle/>
          <a:p>
            <a:fld id="{D57F1E4F-1CFF-5643-939E-02111984F565}" type="slidenum">
              <a:rPr lang="en-US" smtClean="0"/>
              <a:pPr/>
              <a:t>4</a:t>
            </a:fld>
            <a:endParaRPr lang="en-US" dirty="0"/>
          </a:p>
        </p:txBody>
      </p:sp>
      <p:sp>
        <p:nvSpPr>
          <p:cNvPr id="5" name="Date Placeholder 4"/>
          <p:cNvSpPr>
            <a:spLocks noGrp="1"/>
          </p:cNvSpPr>
          <p:nvPr>
            <p:ph type="dt" sz="half" idx="10"/>
          </p:nvPr>
        </p:nvSpPr>
        <p:spPr/>
        <p:txBody>
          <a:bodyPr/>
          <a:lstStyle/>
          <a:p>
            <a:fld id="{137F18BD-A6B4-42EC-A614-EA59361897C5}" type="datetime1">
              <a:rPr lang="en-US" smtClean="0"/>
              <a:pPr/>
              <a:t>8/30/2023</a:t>
            </a:fld>
            <a:endParaRPr lang="en-US" dirty="0"/>
          </a:p>
        </p:txBody>
      </p:sp>
      <p:sp>
        <p:nvSpPr>
          <p:cNvPr id="6" name="Footer Placeholder 5"/>
          <p:cNvSpPr>
            <a:spLocks noGrp="1"/>
          </p:cNvSpPr>
          <p:nvPr>
            <p:ph type="ftr" sz="quarter" idx="11"/>
          </p:nvPr>
        </p:nvSpPr>
        <p:spPr>
          <a:xfrm>
            <a:off x="4038599" y="6356350"/>
            <a:ext cx="6312764" cy="365125"/>
          </a:xfrm>
        </p:spPr>
        <p:txBody>
          <a:bodyPr/>
          <a:lstStyle/>
          <a:p>
            <a:r>
              <a:rPr lang="en-US" dirty="0"/>
              <a:t>Institute for Advanced Computing &amp; Software Development </a:t>
            </a:r>
            <a:r>
              <a:rPr lang="en-US" dirty="0" err="1"/>
              <a:t>Nigdi</a:t>
            </a:r>
            <a:r>
              <a:rPr lang="en-US" dirty="0"/>
              <a:t>, </a:t>
            </a:r>
            <a:r>
              <a:rPr lang="en-US" dirty="0" err="1"/>
              <a:t>Akurdi</a:t>
            </a:r>
            <a:r>
              <a:rPr lang="en-US" dirty="0"/>
              <a:t>, </a:t>
            </a:r>
            <a:r>
              <a:rPr lang="en-US" dirty="0" err="1"/>
              <a:t>pune</a:t>
            </a:r>
            <a:r>
              <a:rPr lang="en-US" dirty="0"/>
              <a:t> (PG-DAC) MARCH-22</a:t>
            </a:r>
          </a:p>
        </p:txBody>
      </p:sp>
      <p:sp>
        <p:nvSpPr>
          <p:cNvPr id="11" name="TextBox 10">
            <a:extLst>
              <a:ext uri="{FF2B5EF4-FFF2-40B4-BE49-F238E27FC236}">
                <a16:creationId xmlns:a16="http://schemas.microsoft.com/office/drawing/2014/main" id="{0053B6EE-BDEF-CED5-71C5-C1D803BC13FF}"/>
              </a:ext>
            </a:extLst>
          </p:cNvPr>
          <p:cNvSpPr txBox="1"/>
          <p:nvPr/>
        </p:nvSpPr>
        <p:spPr>
          <a:xfrm>
            <a:off x="838200" y="1630701"/>
            <a:ext cx="6094520" cy="646331"/>
          </a:xfrm>
          <a:prstGeom prst="rect">
            <a:avLst/>
          </a:prstGeom>
          <a:noFill/>
        </p:spPr>
        <p:txBody>
          <a:bodyPr wrap="square">
            <a:spAutoFit/>
          </a:bodyPr>
          <a:lstStyle/>
          <a:p>
            <a:br>
              <a:rPr lang="en-IN" b="0" dirty="0">
                <a:solidFill>
                  <a:srgbClr val="D4D4D4"/>
                </a:solidFill>
                <a:effectLst/>
                <a:latin typeface="Consolas" panose="020B0609020204030204" pitchFamily="49" charset="0"/>
              </a:rPr>
            </a:br>
            <a:endParaRPr lang="en-IN" b="0" dirty="0">
              <a:solidFill>
                <a:srgbClr val="D4D4D4"/>
              </a:solidFill>
              <a:effectLst/>
              <a:latin typeface="Consolas" panose="020B0609020204030204" pitchFamily="49" charset="0"/>
            </a:endParaRPr>
          </a:p>
        </p:txBody>
      </p:sp>
      <p:pic>
        <p:nvPicPr>
          <p:cNvPr id="9" name="Picture 8">
            <a:extLst>
              <a:ext uri="{FF2B5EF4-FFF2-40B4-BE49-F238E27FC236}">
                <a16:creationId xmlns:a16="http://schemas.microsoft.com/office/drawing/2014/main" id="{9B8561DF-229D-D7A4-916A-5065AC9E8FE7}"/>
              </a:ext>
            </a:extLst>
          </p:cNvPr>
          <p:cNvPicPr>
            <a:picLocks noChangeAspect="1"/>
          </p:cNvPicPr>
          <p:nvPr/>
        </p:nvPicPr>
        <p:blipFill>
          <a:blip r:embed="rId2"/>
          <a:stretch>
            <a:fillRect/>
          </a:stretch>
        </p:blipFill>
        <p:spPr>
          <a:xfrm>
            <a:off x="10759388" y="131175"/>
            <a:ext cx="1188823" cy="853514"/>
          </a:xfrm>
          <a:prstGeom prst="rect">
            <a:avLst/>
          </a:prstGeom>
        </p:spPr>
      </p:pic>
      <p:sp>
        <p:nvSpPr>
          <p:cNvPr id="8" name="TextBox 7">
            <a:extLst>
              <a:ext uri="{FF2B5EF4-FFF2-40B4-BE49-F238E27FC236}">
                <a16:creationId xmlns:a16="http://schemas.microsoft.com/office/drawing/2014/main" id="{4EDC1ED0-9C52-BC7B-C02E-5DB564F3DFB0}"/>
              </a:ext>
            </a:extLst>
          </p:cNvPr>
          <p:cNvSpPr txBox="1"/>
          <p:nvPr/>
        </p:nvSpPr>
        <p:spPr>
          <a:xfrm>
            <a:off x="3047260" y="3246553"/>
            <a:ext cx="6094520" cy="369332"/>
          </a:xfrm>
          <a:prstGeom prst="rect">
            <a:avLst/>
          </a:prstGeom>
          <a:noFill/>
        </p:spPr>
        <p:txBody>
          <a:bodyPr wrap="square">
            <a:spAutoFit/>
          </a:bodyPr>
          <a:lstStyle/>
          <a:p>
            <a:r>
              <a:rPr lang="en-IN" b="0" dirty="0">
                <a:effectLst/>
              </a:rPr>
              <a:t> </a:t>
            </a:r>
            <a:endParaRPr lang="en-IN" dirty="0"/>
          </a:p>
        </p:txBody>
      </p:sp>
      <p:cxnSp>
        <p:nvCxnSpPr>
          <p:cNvPr id="10" name="Straight Connector 9">
            <a:extLst>
              <a:ext uri="{FF2B5EF4-FFF2-40B4-BE49-F238E27FC236}">
                <a16:creationId xmlns:a16="http://schemas.microsoft.com/office/drawing/2014/main" id="{2875F58E-D760-754C-066E-ACCB07250AF4}"/>
              </a:ext>
            </a:extLst>
          </p:cNvPr>
          <p:cNvCxnSpPr>
            <a:cxnSpLocks/>
          </p:cNvCxnSpPr>
          <p:nvPr/>
        </p:nvCxnSpPr>
        <p:spPr>
          <a:xfrm rot="5400000">
            <a:off x="1270317" y="3468591"/>
            <a:ext cx="1632869" cy="22416"/>
          </a:xfrm>
          <a:prstGeom prst="line">
            <a:avLst/>
          </a:prstGeom>
          <a:ln w="2540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4F6C16E-DBDF-B542-6A6B-7EA6A5B89B26}"/>
              </a:ext>
            </a:extLst>
          </p:cNvPr>
          <p:cNvSpPr/>
          <p:nvPr/>
        </p:nvSpPr>
        <p:spPr>
          <a:xfrm>
            <a:off x="885371" y="3251201"/>
            <a:ext cx="2525486" cy="566057"/>
          </a:xfrm>
          <a:prstGeom prst="rect">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700" b="1" dirty="0">
                <a:solidFill>
                  <a:schemeClr val="tx1"/>
                </a:solidFill>
                <a:latin typeface="Cambria" pitchFamily="18" charset="0"/>
              </a:rPr>
              <a:t>Admin</a:t>
            </a:r>
            <a:endParaRPr lang="ko-KR" altLang="en-US" sz="2700" b="1" dirty="0">
              <a:solidFill>
                <a:schemeClr val="tx1"/>
              </a:solidFill>
              <a:latin typeface="Cambria" pitchFamily="18" charset="0"/>
            </a:endParaRPr>
          </a:p>
        </p:txBody>
      </p:sp>
      <p:cxnSp>
        <p:nvCxnSpPr>
          <p:cNvPr id="14" name="Straight Connector 13">
            <a:extLst>
              <a:ext uri="{FF2B5EF4-FFF2-40B4-BE49-F238E27FC236}">
                <a16:creationId xmlns:a16="http://schemas.microsoft.com/office/drawing/2014/main" id="{935BB1A2-1EEA-20E8-121B-50D4A2E35CE6}"/>
              </a:ext>
            </a:extLst>
          </p:cNvPr>
          <p:cNvCxnSpPr>
            <a:cxnSpLocks/>
          </p:cNvCxnSpPr>
          <p:nvPr/>
        </p:nvCxnSpPr>
        <p:spPr>
          <a:xfrm rot="16200000" flipH="1">
            <a:off x="9427028" y="3432634"/>
            <a:ext cx="1596572" cy="14513"/>
          </a:xfrm>
          <a:prstGeom prst="line">
            <a:avLst/>
          </a:prstGeom>
          <a:ln w="2540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E501E5A-9D60-E0F6-6231-5AAA914825AA}"/>
              </a:ext>
            </a:extLst>
          </p:cNvPr>
          <p:cNvSpPr/>
          <p:nvPr/>
        </p:nvSpPr>
        <p:spPr>
          <a:xfrm>
            <a:off x="8635999" y="3193144"/>
            <a:ext cx="2830285" cy="580571"/>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ko-KR" sz="2700" b="1" dirty="0">
                <a:solidFill>
                  <a:schemeClr val="tx1"/>
                </a:solidFill>
                <a:latin typeface="Cambria" pitchFamily="18" charset="0"/>
              </a:rPr>
              <a:t>Customer</a:t>
            </a:r>
            <a:endParaRPr lang="ko-KR" altLang="en-US" sz="2700" b="1" dirty="0">
              <a:solidFill>
                <a:schemeClr val="tx1"/>
              </a:solidFill>
              <a:latin typeface="Cambria" pitchFamily="18" charset="0"/>
            </a:endParaRPr>
          </a:p>
        </p:txBody>
      </p:sp>
      <p:cxnSp>
        <p:nvCxnSpPr>
          <p:cNvPr id="16" name="Straight Connector 15">
            <a:extLst>
              <a:ext uri="{FF2B5EF4-FFF2-40B4-BE49-F238E27FC236}">
                <a16:creationId xmlns:a16="http://schemas.microsoft.com/office/drawing/2014/main" id="{3A12A308-8197-0D6F-49CB-96D6C7460048}"/>
              </a:ext>
            </a:extLst>
          </p:cNvPr>
          <p:cNvCxnSpPr>
            <a:cxnSpLocks/>
          </p:cNvCxnSpPr>
          <p:nvPr/>
        </p:nvCxnSpPr>
        <p:spPr>
          <a:xfrm rot="5400000">
            <a:off x="5177297" y="3436927"/>
            <a:ext cx="1603842" cy="27693"/>
          </a:xfrm>
          <a:prstGeom prst="line">
            <a:avLst/>
          </a:prstGeom>
          <a:ln w="25400">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545E8A9-208A-6139-AC0E-6D4FC53746D5}"/>
              </a:ext>
            </a:extLst>
          </p:cNvPr>
          <p:cNvSpPr/>
          <p:nvPr/>
        </p:nvSpPr>
        <p:spPr>
          <a:xfrm>
            <a:off x="4586514" y="3264550"/>
            <a:ext cx="2830286" cy="552710"/>
          </a:xfrm>
          <a:prstGeom prst="rect">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700" b="1" dirty="0">
                <a:solidFill>
                  <a:schemeClr val="tx1"/>
                </a:solidFill>
                <a:latin typeface="Cambria" pitchFamily="18" charset="0"/>
                <a:ea typeface="Cambria" pitchFamily="18" charset="0"/>
              </a:rPr>
              <a:t>Sellers</a:t>
            </a:r>
            <a:endParaRPr lang="ko-KR" altLang="en-US" sz="2700" b="1" dirty="0">
              <a:solidFill>
                <a:schemeClr val="tx1"/>
              </a:solidFill>
              <a:latin typeface="Cambria" pitchFamily="18" charset="0"/>
            </a:endParaRPr>
          </a:p>
        </p:txBody>
      </p:sp>
      <p:sp>
        <p:nvSpPr>
          <p:cNvPr id="18" name="TextBox 17">
            <a:extLst>
              <a:ext uri="{FF2B5EF4-FFF2-40B4-BE49-F238E27FC236}">
                <a16:creationId xmlns:a16="http://schemas.microsoft.com/office/drawing/2014/main" id="{25028137-49D9-ED51-6A64-E9D7C2C15443}"/>
              </a:ext>
            </a:extLst>
          </p:cNvPr>
          <p:cNvSpPr txBox="1"/>
          <p:nvPr/>
        </p:nvSpPr>
        <p:spPr>
          <a:xfrm>
            <a:off x="348344" y="4505602"/>
            <a:ext cx="3672114" cy="1015663"/>
          </a:xfrm>
          <a:prstGeom prst="rect">
            <a:avLst/>
          </a:prstGeom>
          <a:noFill/>
        </p:spPr>
        <p:txBody>
          <a:bodyPr wrap="square" numCol="1" rtlCol="0">
            <a:spAutoFit/>
          </a:bodyPr>
          <a:lstStyle/>
          <a:p>
            <a:pPr algn="ctr"/>
            <a:r>
              <a:rPr lang="en-US" sz="2000" dirty="0">
                <a:latin typeface="Cambria" pitchFamily="18" charset="0"/>
                <a:ea typeface="Cambria" pitchFamily="18" charset="0"/>
              </a:rPr>
              <a:t>In this module Admin can manage sellers and customers and  Fetch daily orders</a:t>
            </a:r>
            <a:endParaRPr lang="ko-KR" altLang="en-US" sz="2000" b="1" dirty="0">
              <a:solidFill>
                <a:schemeClr val="tx1">
                  <a:lumMod val="75000"/>
                  <a:lumOff val="25000"/>
                </a:schemeClr>
              </a:solidFill>
              <a:latin typeface="Cambria" pitchFamily="18" charset="0"/>
              <a:cs typeface="Arial" pitchFamily="34" charset="0"/>
            </a:endParaRPr>
          </a:p>
        </p:txBody>
      </p:sp>
      <p:sp>
        <p:nvSpPr>
          <p:cNvPr id="19" name="TextBox 18">
            <a:extLst>
              <a:ext uri="{FF2B5EF4-FFF2-40B4-BE49-F238E27FC236}">
                <a16:creationId xmlns:a16="http://schemas.microsoft.com/office/drawing/2014/main" id="{9D241749-C615-1567-6907-CA1A76B17E4E}"/>
              </a:ext>
            </a:extLst>
          </p:cNvPr>
          <p:cNvSpPr txBox="1"/>
          <p:nvPr/>
        </p:nvSpPr>
        <p:spPr>
          <a:xfrm>
            <a:off x="4158486" y="4336691"/>
            <a:ext cx="4093028" cy="707886"/>
          </a:xfrm>
          <a:prstGeom prst="rect">
            <a:avLst/>
          </a:prstGeom>
          <a:noFill/>
        </p:spPr>
        <p:txBody>
          <a:bodyPr wrap="square" rtlCol="0">
            <a:spAutoFit/>
          </a:bodyPr>
          <a:lstStyle/>
          <a:p>
            <a:pPr algn="ctr"/>
            <a:r>
              <a:rPr lang="en-US" sz="2000" dirty="0">
                <a:latin typeface="Cambria" pitchFamily="18" charset="0"/>
                <a:ea typeface="Cambria" pitchFamily="18" charset="0"/>
              </a:rPr>
              <a:t>Seller can add/edit/ remove Products</a:t>
            </a:r>
          </a:p>
        </p:txBody>
      </p:sp>
      <p:sp>
        <p:nvSpPr>
          <p:cNvPr id="20" name="TextBox 19">
            <a:extLst>
              <a:ext uri="{FF2B5EF4-FFF2-40B4-BE49-F238E27FC236}">
                <a16:creationId xmlns:a16="http://schemas.microsoft.com/office/drawing/2014/main" id="{F4A6DF13-16B8-94AF-4897-3EBB28855EB4}"/>
              </a:ext>
            </a:extLst>
          </p:cNvPr>
          <p:cNvSpPr txBox="1"/>
          <p:nvPr/>
        </p:nvSpPr>
        <p:spPr>
          <a:xfrm>
            <a:off x="8476343" y="4411263"/>
            <a:ext cx="3050579" cy="1015663"/>
          </a:xfrm>
          <a:prstGeom prst="rect">
            <a:avLst/>
          </a:prstGeom>
          <a:noFill/>
        </p:spPr>
        <p:txBody>
          <a:bodyPr wrap="square" rtlCol="0">
            <a:spAutoFit/>
          </a:bodyPr>
          <a:lstStyle/>
          <a:p>
            <a:pPr algn="ctr"/>
            <a:r>
              <a:rPr lang="en-US" altLang="ko-KR" sz="2000" dirty="0">
                <a:latin typeface="Cambria" pitchFamily="18" charset="0"/>
                <a:ea typeface="Cambria" pitchFamily="18" charset="0"/>
              </a:rPr>
              <a:t>Customer can add products to cart and buy Products </a:t>
            </a:r>
            <a:endParaRPr lang="ko-KR" altLang="en-US" sz="2000" b="1" dirty="0">
              <a:solidFill>
                <a:schemeClr val="tx1">
                  <a:lumMod val="75000"/>
                  <a:lumOff val="25000"/>
                </a:schemeClr>
              </a:solidFill>
              <a:latin typeface="Cambria" pitchFamily="18" charset="0"/>
              <a:cs typeface="Arial" pitchFamily="34" charset="0"/>
            </a:endParaRPr>
          </a:p>
        </p:txBody>
      </p:sp>
      <p:pic>
        <p:nvPicPr>
          <p:cNvPr id="21" name="Picture 20" descr="user png.PNG">
            <a:extLst>
              <a:ext uri="{FF2B5EF4-FFF2-40B4-BE49-F238E27FC236}">
                <a16:creationId xmlns:a16="http://schemas.microsoft.com/office/drawing/2014/main" id="{67018F5F-6F14-D98B-C8DF-EACB565463B1}"/>
              </a:ext>
            </a:extLst>
          </p:cNvPr>
          <p:cNvPicPr>
            <a:picLocks noChangeAspect="1"/>
          </p:cNvPicPr>
          <p:nvPr/>
        </p:nvPicPr>
        <p:blipFill>
          <a:blip r:embed="rId3" cstate="print"/>
          <a:stretch>
            <a:fillRect/>
          </a:stretch>
        </p:blipFill>
        <p:spPr>
          <a:xfrm>
            <a:off x="9649035" y="1603185"/>
            <a:ext cx="1267971" cy="1267971"/>
          </a:xfrm>
          <a:prstGeom prst="rect">
            <a:avLst/>
          </a:prstGeom>
        </p:spPr>
      </p:pic>
      <p:pic>
        <p:nvPicPr>
          <p:cNvPr id="22" name="Picture 21" descr="admin.png">
            <a:extLst>
              <a:ext uri="{FF2B5EF4-FFF2-40B4-BE49-F238E27FC236}">
                <a16:creationId xmlns:a16="http://schemas.microsoft.com/office/drawing/2014/main" id="{2CEC8D87-B15D-89BD-26EF-C830C4F25262}"/>
              </a:ext>
            </a:extLst>
          </p:cNvPr>
          <p:cNvPicPr>
            <a:picLocks noChangeAspect="1"/>
          </p:cNvPicPr>
          <p:nvPr/>
        </p:nvPicPr>
        <p:blipFill>
          <a:blip r:embed="rId4"/>
          <a:stretch>
            <a:fillRect/>
          </a:stretch>
        </p:blipFill>
        <p:spPr>
          <a:xfrm>
            <a:off x="1517748" y="1633735"/>
            <a:ext cx="1164533" cy="1152889"/>
          </a:xfrm>
          <a:prstGeom prst="rect">
            <a:avLst/>
          </a:prstGeom>
        </p:spPr>
      </p:pic>
      <p:pic>
        <p:nvPicPr>
          <p:cNvPr id="24" name="Picture 23" descr="user png.PNG">
            <a:extLst>
              <a:ext uri="{FF2B5EF4-FFF2-40B4-BE49-F238E27FC236}">
                <a16:creationId xmlns:a16="http://schemas.microsoft.com/office/drawing/2014/main" id="{FB4F8B9E-A11B-99DC-97DB-8190BC07EF97}"/>
              </a:ext>
            </a:extLst>
          </p:cNvPr>
          <p:cNvPicPr>
            <a:picLocks noChangeAspect="1"/>
          </p:cNvPicPr>
          <p:nvPr/>
        </p:nvPicPr>
        <p:blipFill>
          <a:blip r:embed="rId3" cstate="print"/>
          <a:stretch>
            <a:fillRect/>
          </a:stretch>
        </p:blipFill>
        <p:spPr>
          <a:xfrm>
            <a:off x="5367671" y="1679731"/>
            <a:ext cx="1267971" cy="1267971"/>
          </a:xfrm>
          <a:prstGeom prst="rect">
            <a:avLst/>
          </a:prstGeom>
        </p:spPr>
      </p:pic>
    </p:spTree>
    <p:extLst>
      <p:ext uri="{BB962C8B-B14F-4D97-AF65-F5344CB8AC3E}">
        <p14:creationId xmlns:p14="http://schemas.microsoft.com/office/powerpoint/2010/main" val="412939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par>
                                <p:cTn id="14" presetID="3" presetClass="entr" presetSubtype="1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linds(horizontal)">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linds(horizontal)">
                                      <p:cBhvr>
                                        <p:cTn id="21" dur="500"/>
                                        <p:tgtEl>
                                          <p:spTgt spid="1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linds(horizontal)">
                                      <p:cBhvr>
                                        <p:cTn id="24" dur="500"/>
                                        <p:tgtEl>
                                          <p:spTgt spid="17"/>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linds(horizontal)">
                                      <p:cBhvr>
                                        <p:cTn id="35" dur="500"/>
                                        <p:tgtEl>
                                          <p:spTgt spid="15"/>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blinds(horizontal)">
                                      <p:cBhvr>
                                        <p:cTn id="38" dur="500"/>
                                        <p:tgtEl>
                                          <p:spTgt spid="20"/>
                                        </p:tgtEl>
                                      </p:cBhvr>
                                    </p:animEffect>
                                  </p:childTnLst>
                                </p:cTn>
                              </p:par>
                              <p:par>
                                <p:cTn id="39" presetID="3" presetClass="entr" presetSubtype="1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blinds(horizontal)">
                                      <p:cBhvr>
                                        <p:cTn id="41" dur="500"/>
                                        <p:tgtEl>
                                          <p:spTgt spid="22"/>
                                        </p:tgtEl>
                                      </p:cBhvr>
                                    </p:animEffect>
                                  </p:childTnLst>
                                </p:cTn>
                              </p:par>
                              <p:par>
                                <p:cTn id="42" presetID="3" presetClass="entr" presetSubtype="10"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blinds(horizontal)">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7" grpId="0" animBg="1"/>
      <p:bldP spid="18" grpId="0"/>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9967B-DB93-420A-863F-5AF29DEBE6E0}"/>
              </a:ext>
            </a:extLst>
          </p:cNvPr>
          <p:cNvSpPr>
            <a:spLocks noGrp="1"/>
          </p:cNvSpPr>
          <p:nvPr>
            <p:ph type="title"/>
          </p:nvPr>
        </p:nvSpPr>
        <p:spPr>
          <a:xfrm>
            <a:off x="838200" y="365126"/>
            <a:ext cx="10515600" cy="683746"/>
          </a:xfrm>
        </p:spPr>
        <p:txBody>
          <a:bodyPr>
            <a:normAutofit/>
          </a:bodyPr>
          <a:lstStyle/>
          <a:p>
            <a:r>
              <a:rPr lang="en-IN" sz="2800" b="1" dirty="0"/>
              <a:t>Technology Used</a:t>
            </a:r>
          </a:p>
        </p:txBody>
      </p:sp>
      <p:sp>
        <p:nvSpPr>
          <p:cNvPr id="3" name="Content Placeholder 2">
            <a:extLst>
              <a:ext uri="{FF2B5EF4-FFF2-40B4-BE49-F238E27FC236}">
                <a16:creationId xmlns:a16="http://schemas.microsoft.com/office/drawing/2014/main" id="{90C2EB81-39A0-4E73-8C7F-354ACB2444FD}"/>
              </a:ext>
            </a:extLst>
          </p:cNvPr>
          <p:cNvSpPr>
            <a:spLocks noGrp="1"/>
          </p:cNvSpPr>
          <p:nvPr>
            <p:ph idx="1"/>
          </p:nvPr>
        </p:nvSpPr>
        <p:spPr>
          <a:xfrm>
            <a:off x="838200" y="1210235"/>
            <a:ext cx="10515600" cy="4966728"/>
          </a:xfrm>
        </p:spPr>
        <p:txBody>
          <a:bodyPr>
            <a:normAutofit fontScale="92500" lnSpcReduction="10000"/>
          </a:bodyPr>
          <a:lstStyle/>
          <a:p>
            <a:r>
              <a:rPr lang="en-US" sz="2000" dirty="0">
                <a:latin typeface="Times New Roman" panose="02020603050405020304" pitchFamily="18" charset="0"/>
                <a:cs typeface="Times New Roman" panose="02020603050405020304" pitchFamily="18" charset="0"/>
              </a:rPr>
              <a:t>We used Java Spring-Boot as backend and React JS as Frontend in our Project. </a:t>
            </a:r>
          </a:p>
          <a:p>
            <a:pPr marL="0" indent="0">
              <a:buNone/>
            </a:pPr>
            <a:r>
              <a:rPr lang="en-US" sz="2000" dirty="0">
                <a:latin typeface="Times New Roman" panose="02020603050405020304" pitchFamily="18" charset="0"/>
                <a:cs typeface="Times New Roman" panose="02020603050405020304" pitchFamily="18" charset="0"/>
              </a:rPr>
              <a:t>❖ Spring-Boot :</a:t>
            </a:r>
          </a:p>
          <a:p>
            <a:pPr marL="0" indent="0">
              <a:buNone/>
            </a:pPr>
            <a:r>
              <a:rPr lang="en-US" sz="2000" dirty="0">
                <a:latin typeface="Times New Roman" panose="02020603050405020304" pitchFamily="18" charset="0"/>
                <a:cs typeface="Times New Roman" panose="02020603050405020304" pitchFamily="18" charset="0"/>
              </a:rPr>
              <a:t> The main goal of the Spring Boot framework is to reduce overall development time and increase efficiency. React has become the first choice for frontend because it gives developers the ability to work with a virtual browser (more friendly than the real browser). Also, a JavaScript developer can become a productive developer in a few hours because there is a small API to learn, a few functions, and how to use them.</a:t>
            </a:r>
          </a:p>
          <a:p>
            <a:pPr marL="0" indent="0">
              <a:buNone/>
            </a:pPr>
            <a:r>
              <a:rPr lang="en-US" sz="2000" dirty="0">
                <a:latin typeface="Times New Roman" panose="02020603050405020304" pitchFamily="18" charset="0"/>
                <a:cs typeface="Times New Roman" panose="02020603050405020304" pitchFamily="18" charset="0"/>
              </a:rPr>
              <a:t> ❖ React :</a:t>
            </a:r>
          </a:p>
          <a:p>
            <a:pPr marL="0" indent="0">
              <a:buNone/>
            </a:pPr>
            <a:r>
              <a:rPr lang="en-US" sz="2000" dirty="0">
                <a:latin typeface="Times New Roman" panose="02020603050405020304" pitchFamily="18" charset="0"/>
                <a:cs typeface="Times New Roman" panose="02020603050405020304" pitchFamily="18" charset="0"/>
              </a:rPr>
              <a:t>React allows developers to create large web applications that can change data, without reloading the page. The main purpose of React is to be fast, scalable, and simple. </a:t>
            </a:r>
          </a:p>
          <a:p>
            <a:pPr marL="0" indent="0">
              <a:buNone/>
            </a:pPr>
            <a:r>
              <a:rPr lang="en-US" sz="2000" dirty="0">
                <a:latin typeface="Times New Roman" panose="02020603050405020304" pitchFamily="18" charset="0"/>
                <a:cs typeface="Times New Roman" panose="02020603050405020304" pitchFamily="18" charset="0"/>
              </a:rPr>
              <a:t> ❖ MySql Database :</a:t>
            </a:r>
          </a:p>
          <a:p>
            <a:pPr marL="0" indent="0">
              <a:buNone/>
            </a:pPr>
            <a:r>
              <a:rPr lang="en-US" sz="2000" dirty="0">
                <a:latin typeface="Times New Roman" panose="02020603050405020304" pitchFamily="18" charset="0"/>
                <a:cs typeface="Times New Roman" panose="02020603050405020304" pitchFamily="18" charset="0"/>
              </a:rPr>
              <a:t>MySQL is globally renowned for being the most secure and reliable database management system used in popular web applications</a:t>
            </a:r>
          </a:p>
          <a:p>
            <a:pPr marL="0" indent="0">
              <a:buNone/>
            </a:pPr>
            <a:r>
              <a:rPr lang="en-US" sz="2000" dirty="0">
                <a:latin typeface="Times New Roman" panose="02020603050405020304" pitchFamily="18" charset="0"/>
                <a:cs typeface="Times New Roman" panose="02020603050405020304" pitchFamily="18" charset="0"/>
              </a:rPr>
              <a:t>MySql supports relational data to store in tabular format. so that we can access it very easily. 	.</a:t>
            </a:r>
          </a:p>
          <a:p>
            <a:endParaRPr lang="en-IN" sz="2000" dirty="0"/>
          </a:p>
        </p:txBody>
      </p:sp>
    </p:spTree>
    <p:extLst>
      <p:ext uri="{BB962C8B-B14F-4D97-AF65-F5344CB8AC3E}">
        <p14:creationId xmlns:p14="http://schemas.microsoft.com/office/powerpoint/2010/main" val="3156520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1BB79-8764-420A-942B-4FF35AF3DB01}"/>
              </a:ext>
            </a:extLst>
          </p:cNvPr>
          <p:cNvSpPr>
            <a:spLocks noGrp="1"/>
          </p:cNvSpPr>
          <p:nvPr>
            <p:ph type="title"/>
          </p:nvPr>
        </p:nvSpPr>
        <p:spPr/>
        <p:txBody>
          <a:bodyPr>
            <a:normAutofit/>
          </a:bodyPr>
          <a:lstStyle/>
          <a:p>
            <a:r>
              <a:rPr lang="en-IN" sz="2800" b="1" dirty="0"/>
              <a:t>Project </a:t>
            </a:r>
            <a:r>
              <a:rPr lang="en-IN" sz="2800" b="1" dirty="0" err="1"/>
              <a:t>Funtions</a:t>
            </a:r>
            <a:endParaRPr lang="en-IN" sz="2800" b="1" dirty="0"/>
          </a:p>
        </p:txBody>
      </p:sp>
      <p:sp>
        <p:nvSpPr>
          <p:cNvPr id="3" name="Content Placeholder 2">
            <a:extLst>
              <a:ext uri="{FF2B5EF4-FFF2-40B4-BE49-F238E27FC236}">
                <a16:creationId xmlns:a16="http://schemas.microsoft.com/office/drawing/2014/main" id="{F2B8982D-E319-496B-A634-1FE0BF5E3105}"/>
              </a:ext>
            </a:extLst>
          </p:cNvPr>
          <p:cNvSpPr>
            <a:spLocks noGrp="1"/>
          </p:cNvSpPr>
          <p:nvPr>
            <p:ph idx="1"/>
          </p:nvPr>
        </p:nvSpPr>
        <p:spPr/>
        <p:txBody>
          <a:bodyPr>
            <a:normAutofit/>
          </a:bodyPr>
          <a:lstStyle/>
          <a:p>
            <a:r>
              <a:rPr lang="en-US" sz="2000" dirty="0">
                <a:solidFill>
                  <a:srgbClr val="202124"/>
                </a:solidFill>
                <a:effectLst/>
                <a:latin typeface="Times New Roman" panose="02020603050405020304" pitchFamily="18" charset="0"/>
                <a:ea typeface="Times New Roman" panose="02020603050405020304" pitchFamily="18" charset="0"/>
              </a:rPr>
              <a:t>The (Marketplace) </a:t>
            </a:r>
            <a:r>
              <a:rPr lang="en-US" sz="2000" dirty="0" err="1">
                <a:solidFill>
                  <a:srgbClr val="202124"/>
                </a:solidFill>
                <a:latin typeface="Times New Roman" panose="02020603050405020304" pitchFamily="18" charset="0"/>
                <a:ea typeface="Times New Roman" panose="02020603050405020304" pitchFamily="18" charset="0"/>
              </a:rPr>
              <a:t>ElectroWorld</a:t>
            </a:r>
            <a:r>
              <a:rPr lang="en-US" sz="2000" dirty="0">
                <a:solidFill>
                  <a:srgbClr val="202124"/>
                </a:solidFill>
                <a:effectLst/>
                <a:latin typeface="Times New Roman" panose="02020603050405020304" pitchFamily="18" charset="0"/>
                <a:ea typeface="Times New Roman" panose="02020603050405020304" pitchFamily="18" charset="0"/>
              </a:rPr>
              <a:t> is Web application. It is intended to provide online solution for marketplace staff, venders as well as consumers as one stop solution platform using </a:t>
            </a:r>
            <a:r>
              <a:rPr lang="en-US" sz="2000" dirty="0" err="1">
                <a:solidFill>
                  <a:srgbClr val="202124"/>
                </a:solidFill>
                <a:effectLst/>
                <a:latin typeface="Times New Roman" panose="02020603050405020304" pitchFamily="18" charset="0"/>
                <a:ea typeface="Times New Roman" panose="02020603050405020304" pitchFamily="18" charset="0"/>
              </a:rPr>
              <a:t>internet.ElectroWorld</a:t>
            </a:r>
            <a:r>
              <a:rPr lang="en-US" sz="2000" dirty="0">
                <a:solidFill>
                  <a:srgbClr val="202124"/>
                </a:solidFill>
                <a:effectLst/>
                <a:latin typeface="Times New Roman" panose="02020603050405020304" pitchFamily="18" charset="0"/>
                <a:ea typeface="Times New Roman" panose="02020603050405020304" pitchFamily="18" charset="0"/>
              </a:rPr>
              <a:t> will enable sellers to set up online store.</a:t>
            </a:r>
            <a:endParaRPr lang="en-IN" sz="2000" dirty="0">
              <a:effectLst/>
              <a:latin typeface="Times New Roman" panose="02020603050405020304" pitchFamily="18" charset="0"/>
              <a:ea typeface="Times New Roman" panose="02020603050405020304" pitchFamily="18" charset="0"/>
            </a:endParaRPr>
          </a:p>
          <a:p>
            <a:r>
              <a:rPr lang="en-US" sz="2000" dirty="0">
                <a:solidFill>
                  <a:srgbClr val="202124"/>
                </a:solidFill>
                <a:effectLst/>
                <a:latin typeface="Times New Roman" panose="02020603050405020304" pitchFamily="18" charset="0"/>
                <a:ea typeface="Times New Roman" panose="02020603050405020304" pitchFamily="18" charset="0"/>
              </a:rPr>
              <a:t>Customers will be able to purchase products through virtual store. </a:t>
            </a:r>
            <a:r>
              <a:rPr lang="en-US" sz="2000" dirty="0" err="1">
                <a:solidFill>
                  <a:srgbClr val="202124"/>
                </a:solidFill>
                <a:latin typeface="Times New Roman" panose="02020603050405020304" pitchFamily="18" charset="0"/>
                <a:ea typeface="Times New Roman" panose="02020603050405020304" pitchFamily="18" charset="0"/>
              </a:rPr>
              <a:t>ElectroWorld</a:t>
            </a:r>
            <a:r>
              <a:rPr lang="en-US" sz="2000" dirty="0">
                <a:solidFill>
                  <a:srgbClr val="202124"/>
                </a:solidFill>
                <a:effectLst/>
                <a:latin typeface="Times New Roman" panose="02020603050405020304" pitchFamily="18" charset="0"/>
                <a:ea typeface="Times New Roman" panose="02020603050405020304" pitchFamily="18" charset="0"/>
              </a:rPr>
              <a:t> would perform online business process automation such as one Shopping Cart management, Order Processing , Payment Processing, Customer Relationship Management as well as Shipment.</a:t>
            </a:r>
          </a:p>
          <a:p>
            <a:r>
              <a:rPr lang="en-US" sz="2000" b="0" i="0" dirty="0">
                <a:solidFill>
                  <a:srgbClr val="202124"/>
                </a:solidFill>
                <a:effectLst/>
                <a:latin typeface="Times New Roman" panose="02020603050405020304" pitchFamily="18" charset="0"/>
                <a:cs typeface="Times New Roman" panose="02020603050405020304" pitchFamily="18" charset="0"/>
              </a:rPr>
              <a:t>Online shopping is a form of electronic commerce which</a:t>
            </a:r>
            <a:r>
              <a:rPr lang="en-US" sz="2000" i="0" dirty="0">
                <a:solidFill>
                  <a:srgbClr val="202124"/>
                </a:solidFill>
                <a:effectLst/>
                <a:latin typeface="Times New Roman" panose="02020603050405020304" pitchFamily="18" charset="0"/>
                <a:cs typeface="Times New Roman" panose="02020603050405020304" pitchFamily="18" charset="0"/>
              </a:rPr>
              <a:t> allows consumers to directly buy goods or services from a seller over the Internet using a web browser or a mobile app.</a:t>
            </a:r>
            <a:endParaRPr lang="en-IN" sz="32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07802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23C8-1265-421E-8EF8-A01F3441C607}"/>
              </a:ext>
            </a:extLst>
          </p:cNvPr>
          <p:cNvSpPr>
            <a:spLocks noGrp="1"/>
          </p:cNvSpPr>
          <p:nvPr>
            <p:ph type="title"/>
          </p:nvPr>
        </p:nvSpPr>
        <p:spPr>
          <a:xfrm>
            <a:off x="838200" y="365125"/>
            <a:ext cx="10515600" cy="450663"/>
          </a:xfrm>
        </p:spPr>
        <p:txBody>
          <a:bodyPr>
            <a:noAutofit/>
          </a:bodyPr>
          <a:lstStyle/>
          <a:p>
            <a:r>
              <a:rPr lang="en-IN" sz="2000" b="1" dirty="0"/>
              <a:t>Use case Diagram:</a:t>
            </a:r>
          </a:p>
        </p:txBody>
      </p:sp>
      <p:pic>
        <p:nvPicPr>
          <p:cNvPr id="4" name="Content Placeholder 3">
            <a:extLst>
              <a:ext uri="{FF2B5EF4-FFF2-40B4-BE49-F238E27FC236}">
                <a16:creationId xmlns:a16="http://schemas.microsoft.com/office/drawing/2014/main" id="{2193E70A-8350-479D-9E96-777426F3268D}"/>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1766047" y="1266638"/>
            <a:ext cx="6329082" cy="5226237"/>
          </a:xfrm>
          <a:prstGeom prst="rect">
            <a:avLst/>
          </a:prstGeom>
          <a:noFill/>
          <a:ln>
            <a:noFill/>
          </a:ln>
        </p:spPr>
      </p:pic>
    </p:spTree>
    <p:extLst>
      <p:ext uri="{BB962C8B-B14F-4D97-AF65-F5344CB8AC3E}">
        <p14:creationId xmlns:p14="http://schemas.microsoft.com/office/powerpoint/2010/main" val="444528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82FC9-533B-45F5-A5E2-739611B58096}"/>
              </a:ext>
            </a:extLst>
          </p:cNvPr>
          <p:cNvSpPr>
            <a:spLocks noGrp="1"/>
          </p:cNvSpPr>
          <p:nvPr>
            <p:ph type="title"/>
          </p:nvPr>
        </p:nvSpPr>
        <p:spPr/>
        <p:txBody>
          <a:bodyPr/>
          <a:lstStyle/>
          <a:p>
            <a:r>
              <a:rPr lang="en-IN" b="1" dirty="0"/>
              <a:t>Admin Module</a:t>
            </a:r>
          </a:p>
        </p:txBody>
      </p:sp>
      <p:sp>
        <p:nvSpPr>
          <p:cNvPr id="3" name="Content Placeholder 2">
            <a:extLst>
              <a:ext uri="{FF2B5EF4-FFF2-40B4-BE49-F238E27FC236}">
                <a16:creationId xmlns:a16="http://schemas.microsoft.com/office/drawing/2014/main" id="{24DC092C-CAB8-4F9B-B1DC-E9EC5F4C4AAD}"/>
              </a:ext>
            </a:extLst>
          </p:cNvPr>
          <p:cNvSpPr>
            <a:spLocks noGrp="1"/>
          </p:cNvSpPr>
          <p:nvPr>
            <p:ph idx="1"/>
          </p:nvPr>
        </p:nvSpPr>
        <p:spPr/>
        <p:txBody>
          <a:bodyPr>
            <a:normAutofit/>
          </a:bodyPr>
          <a:lstStyle/>
          <a:p>
            <a:pPr marL="292735">
              <a:spcBef>
                <a:spcPts val="1170"/>
              </a:spcBef>
              <a:spcAft>
                <a:spcPts val="0"/>
              </a:spcAft>
            </a:pPr>
            <a:r>
              <a:rPr lang="en-US" sz="2000" b="1" spc="-5" dirty="0">
                <a:solidFill>
                  <a:srgbClr val="000009"/>
                </a:solidFill>
                <a:effectLst/>
                <a:latin typeface="Times New Roman" panose="02020603050405020304" pitchFamily="18" charset="0"/>
                <a:ea typeface="Times New Roman" panose="02020603050405020304" pitchFamily="18" charset="0"/>
              </a:rPr>
              <a:t>Login</a:t>
            </a:r>
            <a:r>
              <a:rPr lang="en-US" sz="2000" b="1" spc="-95" dirty="0">
                <a:solidFill>
                  <a:srgbClr val="000009"/>
                </a:solidFill>
                <a:effectLst/>
                <a:latin typeface="Times New Roman" panose="02020603050405020304" pitchFamily="18" charset="0"/>
                <a:ea typeface="Times New Roman" panose="02020603050405020304" pitchFamily="18" charset="0"/>
              </a:rPr>
              <a:t> </a:t>
            </a:r>
            <a:r>
              <a:rPr lang="en-US" sz="2000" b="1" dirty="0">
                <a:solidFill>
                  <a:srgbClr val="000009"/>
                </a:solidFill>
                <a:effectLst/>
                <a:latin typeface="Times New Roman" panose="02020603050405020304" pitchFamily="18" charset="0"/>
                <a:ea typeface="Times New Roman" panose="02020603050405020304" pitchFamily="18" charset="0"/>
              </a:rPr>
              <a:t>of</a:t>
            </a:r>
            <a:r>
              <a:rPr lang="en-US" sz="2000" b="1" spc="-85" dirty="0">
                <a:solidFill>
                  <a:srgbClr val="000009"/>
                </a:solidFill>
                <a:effectLst/>
                <a:latin typeface="Times New Roman" panose="02020603050405020304" pitchFamily="18" charset="0"/>
                <a:ea typeface="Times New Roman" panose="02020603050405020304" pitchFamily="18" charset="0"/>
              </a:rPr>
              <a:t> </a:t>
            </a:r>
            <a:r>
              <a:rPr lang="en-US" sz="2000" b="1" dirty="0">
                <a:solidFill>
                  <a:srgbClr val="000009"/>
                </a:solidFill>
                <a:effectLst/>
                <a:latin typeface="Times New Roman" panose="02020603050405020304" pitchFamily="18" charset="0"/>
                <a:ea typeface="Times New Roman" panose="02020603050405020304" pitchFamily="18" charset="0"/>
              </a:rPr>
              <a:t>Admin</a:t>
            </a:r>
            <a:endParaRPr lang="en-IN" sz="2000" dirty="0">
              <a:effectLst/>
              <a:latin typeface="Times New Roman" panose="02020603050405020304" pitchFamily="18" charset="0"/>
              <a:ea typeface="Times New Roman" panose="02020603050405020304" pitchFamily="18" charset="0"/>
            </a:endParaRPr>
          </a:p>
          <a:p>
            <a:pPr marL="342900" lvl="0" indent="-342900">
              <a:spcBef>
                <a:spcPts val="995"/>
              </a:spcBef>
              <a:spcAft>
                <a:spcPts val="0"/>
              </a:spcAft>
              <a:buFont typeface="Courier New" panose="02070309020205020404" pitchFamily="49" charset="0"/>
              <a:buChar char="o"/>
              <a:tabLst>
                <a:tab pos="573405" algn="l"/>
              </a:tabLst>
            </a:pPr>
            <a:r>
              <a:rPr lang="en-US" sz="2000" dirty="0">
                <a:solidFill>
                  <a:srgbClr val="000009"/>
                </a:solidFill>
                <a:effectLst/>
                <a:latin typeface="Times New Roman" panose="02020603050405020304" pitchFamily="18" charset="0"/>
                <a:ea typeface="Times New Roman" panose="02020603050405020304" pitchFamily="18" charset="0"/>
              </a:rPr>
              <a:t>The</a:t>
            </a:r>
            <a:r>
              <a:rPr lang="en-US" sz="2000" spc="160" dirty="0">
                <a:solidFill>
                  <a:srgbClr val="000009"/>
                </a:solidFill>
                <a:effectLst/>
                <a:latin typeface="Times New Roman" panose="02020603050405020304" pitchFamily="18" charset="0"/>
                <a:ea typeface="Times New Roman" panose="02020603050405020304" pitchFamily="18" charset="0"/>
              </a:rPr>
              <a:t> </a:t>
            </a:r>
            <a:r>
              <a:rPr lang="en-US" sz="2000" dirty="0">
                <a:solidFill>
                  <a:srgbClr val="000009"/>
                </a:solidFill>
                <a:effectLst/>
                <a:latin typeface="Times New Roman" panose="02020603050405020304" pitchFamily="18" charset="0"/>
                <a:ea typeface="Times New Roman" panose="02020603050405020304" pitchFamily="18" charset="0"/>
              </a:rPr>
              <a:t>system</a:t>
            </a:r>
            <a:r>
              <a:rPr lang="en-US" sz="2000" spc="180" dirty="0">
                <a:solidFill>
                  <a:srgbClr val="000009"/>
                </a:solidFill>
                <a:effectLst/>
                <a:latin typeface="Times New Roman" panose="02020603050405020304" pitchFamily="18" charset="0"/>
                <a:ea typeface="Times New Roman" panose="02020603050405020304" pitchFamily="18" charset="0"/>
              </a:rPr>
              <a:t> </a:t>
            </a:r>
            <a:r>
              <a:rPr lang="en-US" sz="2000" dirty="0">
                <a:solidFill>
                  <a:srgbClr val="000009"/>
                </a:solidFill>
                <a:effectLst/>
                <a:latin typeface="Times New Roman" panose="02020603050405020304" pitchFamily="18" charset="0"/>
                <a:ea typeface="Times New Roman" panose="02020603050405020304" pitchFamily="18" charset="0"/>
              </a:rPr>
              <a:t>will allow</a:t>
            </a:r>
            <a:r>
              <a:rPr lang="en-US" sz="2000" spc="20" dirty="0">
                <a:solidFill>
                  <a:srgbClr val="000009"/>
                </a:solidFill>
                <a:effectLst/>
                <a:latin typeface="Times New Roman" panose="02020603050405020304" pitchFamily="18" charset="0"/>
                <a:ea typeface="Times New Roman" panose="02020603050405020304" pitchFamily="18" charset="0"/>
              </a:rPr>
              <a:t> </a:t>
            </a:r>
            <a:r>
              <a:rPr lang="en-US" sz="2000" dirty="0">
                <a:solidFill>
                  <a:srgbClr val="000009"/>
                </a:solidFill>
                <a:effectLst/>
                <a:latin typeface="Times New Roman" panose="02020603050405020304" pitchFamily="18" charset="0"/>
                <a:ea typeface="Times New Roman" panose="02020603050405020304" pitchFamily="18" charset="0"/>
              </a:rPr>
              <a:t>the</a:t>
            </a:r>
            <a:r>
              <a:rPr lang="en-US" sz="2000" spc="150" dirty="0">
                <a:solidFill>
                  <a:srgbClr val="000009"/>
                </a:solidFill>
                <a:effectLst/>
                <a:latin typeface="Times New Roman" panose="02020603050405020304" pitchFamily="18" charset="0"/>
                <a:ea typeface="Times New Roman" panose="02020603050405020304" pitchFamily="18" charset="0"/>
              </a:rPr>
              <a:t> </a:t>
            </a:r>
            <a:r>
              <a:rPr lang="en-US" sz="2000" dirty="0">
                <a:solidFill>
                  <a:srgbClr val="000009"/>
                </a:solidFill>
                <a:effectLst/>
                <a:latin typeface="Times New Roman" panose="02020603050405020304" pitchFamily="18" charset="0"/>
                <a:ea typeface="Times New Roman" panose="02020603050405020304" pitchFamily="18" charset="0"/>
              </a:rPr>
              <a:t>Admin</a:t>
            </a:r>
            <a:r>
              <a:rPr lang="en-US" sz="2000" spc="320" dirty="0">
                <a:solidFill>
                  <a:srgbClr val="000009"/>
                </a:solidFill>
                <a:effectLst/>
                <a:latin typeface="Times New Roman" panose="02020603050405020304" pitchFamily="18" charset="0"/>
                <a:ea typeface="Times New Roman" panose="02020603050405020304" pitchFamily="18" charset="0"/>
              </a:rPr>
              <a:t> </a:t>
            </a:r>
            <a:r>
              <a:rPr lang="en-US" sz="2000" dirty="0">
                <a:solidFill>
                  <a:srgbClr val="000009"/>
                </a:solidFill>
                <a:effectLst/>
                <a:latin typeface="Times New Roman" panose="02020603050405020304" pitchFamily="18" charset="0"/>
                <a:ea typeface="Times New Roman" panose="02020603050405020304" pitchFamily="18" charset="0"/>
              </a:rPr>
              <a:t>to</a:t>
            </a:r>
            <a:r>
              <a:rPr lang="en-US" sz="2000" spc="25" dirty="0">
                <a:solidFill>
                  <a:srgbClr val="000009"/>
                </a:solidFill>
                <a:effectLst/>
                <a:latin typeface="Times New Roman" panose="02020603050405020304" pitchFamily="18" charset="0"/>
                <a:ea typeface="Times New Roman" panose="02020603050405020304" pitchFamily="18" charset="0"/>
              </a:rPr>
              <a:t> </a:t>
            </a:r>
            <a:r>
              <a:rPr lang="en-US" sz="2000" dirty="0">
                <a:solidFill>
                  <a:srgbClr val="000009"/>
                </a:solidFill>
                <a:effectLst/>
                <a:latin typeface="Times New Roman" panose="02020603050405020304" pitchFamily="18" charset="0"/>
                <a:ea typeface="Times New Roman" panose="02020603050405020304" pitchFamily="18" charset="0"/>
              </a:rPr>
              <a:t>view</a:t>
            </a:r>
            <a:r>
              <a:rPr lang="en-US" sz="2000" spc="220" dirty="0">
                <a:solidFill>
                  <a:srgbClr val="000009"/>
                </a:solidFill>
                <a:effectLst/>
                <a:latin typeface="Times New Roman" panose="02020603050405020304" pitchFamily="18" charset="0"/>
                <a:ea typeface="Times New Roman" panose="02020603050405020304" pitchFamily="18" charset="0"/>
              </a:rPr>
              <a:t> </a:t>
            </a:r>
            <a:r>
              <a:rPr lang="en-US" sz="2000" dirty="0">
                <a:solidFill>
                  <a:srgbClr val="000009"/>
                </a:solidFill>
                <a:effectLst/>
                <a:latin typeface="Times New Roman" panose="02020603050405020304" pitchFamily="18" charset="0"/>
                <a:ea typeface="Times New Roman" panose="02020603050405020304" pitchFamily="18" charset="0"/>
              </a:rPr>
              <a:t>the</a:t>
            </a:r>
            <a:r>
              <a:rPr lang="en-US" sz="2000" spc="90" dirty="0">
                <a:solidFill>
                  <a:srgbClr val="000009"/>
                </a:solidFill>
                <a:effectLst/>
                <a:latin typeface="Times New Roman" panose="02020603050405020304" pitchFamily="18" charset="0"/>
                <a:ea typeface="Times New Roman" panose="02020603050405020304" pitchFamily="18" charset="0"/>
              </a:rPr>
              <a:t> </a:t>
            </a:r>
            <a:r>
              <a:rPr lang="en-US" sz="2000" dirty="0">
                <a:solidFill>
                  <a:srgbClr val="000009"/>
                </a:solidFill>
                <a:effectLst/>
                <a:latin typeface="Times New Roman" panose="02020603050405020304" pitchFamily="18" charset="0"/>
                <a:ea typeface="Times New Roman" panose="02020603050405020304" pitchFamily="18" charset="0"/>
              </a:rPr>
              <a:t>details</a:t>
            </a:r>
            <a:r>
              <a:rPr lang="en-US" sz="2000" spc="370" dirty="0">
                <a:solidFill>
                  <a:srgbClr val="000009"/>
                </a:solidFill>
                <a:effectLst/>
                <a:latin typeface="Times New Roman" panose="02020603050405020304" pitchFamily="18" charset="0"/>
                <a:ea typeface="Times New Roman" panose="02020603050405020304" pitchFamily="18" charset="0"/>
              </a:rPr>
              <a:t> </a:t>
            </a:r>
            <a:r>
              <a:rPr lang="en-US" sz="2000" dirty="0">
                <a:solidFill>
                  <a:srgbClr val="000009"/>
                </a:solidFill>
                <a:effectLst/>
                <a:latin typeface="Times New Roman" panose="02020603050405020304" pitchFamily="18" charset="0"/>
                <a:ea typeface="Times New Roman" panose="02020603050405020304" pitchFamily="18" charset="0"/>
              </a:rPr>
              <a:t>of</a:t>
            </a:r>
            <a:r>
              <a:rPr lang="en-US" sz="2000" spc="70" dirty="0">
                <a:solidFill>
                  <a:srgbClr val="000009"/>
                </a:solidFill>
                <a:effectLst/>
                <a:latin typeface="Times New Roman" panose="02020603050405020304" pitchFamily="18" charset="0"/>
                <a:ea typeface="Times New Roman" panose="02020603050405020304" pitchFamily="18" charset="0"/>
              </a:rPr>
              <a:t> </a:t>
            </a:r>
            <a:r>
              <a:rPr lang="en-US" sz="2000" dirty="0">
                <a:solidFill>
                  <a:srgbClr val="000009"/>
                </a:solidFill>
                <a:effectLst/>
                <a:latin typeface="Times New Roman" panose="02020603050405020304" pitchFamily="18" charset="0"/>
                <a:ea typeface="Times New Roman" panose="02020603050405020304" pitchFamily="18" charset="0"/>
              </a:rPr>
              <a:t>Seller</a:t>
            </a:r>
            <a:r>
              <a:rPr lang="en-US" sz="2000" spc="290" dirty="0">
                <a:solidFill>
                  <a:srgbClr val="000009"/>
                </a:solidFill>
                <a:effectLst/>
                <a:latin typeface="Times New Roman" panose="02020603050405020304" pitchFamily="18" charset="0"/>
                <a:ea typeface="Times New Roman" panose="02020603050405020304" pitchFamily="18" charset="0"/>
              </a:rPr>
              <a:t> </a:t>
            </a:r>
            <a:r>
              <a:rPr lang="en-US" sz="2000" dirty="0">
                <a:solidFill>
                  <a:srgbClr val="000009"/>
                </a:solidFill>
                <a:effectLst/>
                <a:latin typeface="Times New Roman" panose="02020603050405020304" pitchFamily="18" charset="0"/>
                <a:ea typeface="Times New Roman" panose="02020603050405020304" pitchFamily="18" charset="0"/>
              </a:rPr>
              <a:t>as</a:t>
            </a:r>
            <a:r>
              <a:rPr lang="en-US" sz="2000" spc="85" dirty="0">
                <a:solidFill>
                  <a:srgbClr val="000009"/>
                </a:solidFill>
                <a:effectLst/>
                <a:latin typeface="Times New Roman" panose="02020603050405020304" pitchFamily="18" charset="0"/>
                <a:ea typeface="Times New Roman" panose="02020603050405020304" pitchFamily="18" charset="0"/>
              </a:rPr>
              <a:t> </a:t>
            </a:r>
            <a:r>
              <a:rPr lang="en-US" sz="2000" dirty="0">
                <a:solidFill>
                  <a:srgbClr val="000009"/>
                </a:solidFill>
                <a:effectLst/>
                <a:latin typeface="Times New Roman" panose="02020603050405020304" pitchFamily="18" charset="0"/>
                <a:ea typeface="Times New Roman" panose="02020603050405020304" pitchFamily="18" charset="0"/>
              </a:rPr>
              <a:t>well</a:t>
            </a:r>
            <a:r>
              <a:rPr lang="en-US" sz="2000" spc="135" dirty="0">
                <a:solidFill>
                  <a:srgbClr val="000009"/>
                </a:solidFill>
                <a:effectLst/>
                <a:latin typeface="Times New Roman" panose="02020603050405020304" pitchFamily="18" charset="0"/>
                <a:ea typeface="Times New Roman" panose="02020603050405020304" pitchFamily="18" charset="0"/>
              </a:rPr>
              <a:t> </a:t>
            </a:r>
            <a:r>
              <a:rPr lang="en-US" sz="2000" dirty="0">
                <a:solidFill>
                  <a:srgbClr val="000009"/>
                </a:solidFill>
                <a:effectLst/>
                <a:latin typeface="Times New Roman" panose="02020603050405020304" pitchFamily="18" charset="0"/>
                <a:ea typeface="Times New Roman" panose="02020603050405020304" pitchFamily="18" charset="0"/>
              </a:rPr>
              <a:t>as</a:t>
            </a:r>
            <a:r>
              <a:rPr lang="en-US" sz="2000" spc="-65" dirty="0">
                <a:solidFill>
                  <a:srgbClr val="000009"/>
                </a:solidFill>
                <a:effectLst/>
                <a:latin typeface="Times New Roman" panose="02020603050405020304" pitchFamily="18" charset="0"/>
                <a:ea typeface="Times New Roman" panose="02020603050405020304" pitchFamily="18" charset="0"/>
              </a:rPr>
              <a:t> </a:t>
            </a:r>
            <a:r>
              <a:rPr lang="en-US" sz="2000" dirty="0">
                <a:solidFill>
                  <a:srgbClr val="000009"/>
                </a:solidFill>
                <a:effectLst/>
                <a:latin typeface="Times New Roman" panose="02020603050405020304" pitchFamily="18" charset="0"/>
                <a:ea typeface="Times New Roman" panose="02020603050405020304" pitchFamily="18" charset="0"/>
              </a:rPr>
              <a:t>add</a:t>
            </a:r>
            <a:r>
              <a:rPr lang="en-US" sz="2000" spc="90" dirty="0">
                <a:solidFill>
                  <a:srgbClr val="000009"/>
                </a:solidFill>
                <a:effectLst/>
                <a:latin typeface="Times New Roman" panose="02020603050405020304" pitchFamily="18" charset="0"/>
                <a:ea typeface="Times New Roman" panose="02020603050405020304" pitchFamily="18" charset="0"/>
              </a:rPr>
              <a:t> </a:t>
            </a:r>
            <a:r>
              <a:rPr lang="en-US" sz="2000" dirty="0">
                <a:solidFill>
                  <a:srgbClr val="000009"/>
                </a:solidFill>
                <a:effectLst/>
                <a:latin typeface="Times New Roman" panose="02020603050405020304" pitchFamily="18" charset="0"/>
                <a:ea typeface="Times New Roman" panose="02020603050405020304" pitchFamily="18" charset="0"/>
              </a:rPr>
              <a:t>and</a:t>
            </a:r>
            <a:r>
              <a:rPr lang="en-US" sz="2000" spc="110" dirty="0">
                <a:solidFill>
                  <a:srgbClr val="000009"/>
                </a:solidFill>
                <a:effectLst/>
                <a:latin typeface="Times New Roman" panose="02020603050405020304" pitchFamily="18" charset="0"/>
                <a:ea typeface="Times New Roman" panose="02020603050405020304" pitchFamily="18" charset="0"/>
              </a:rPr>
              <a:t> </a:t>
            </a:r>
            <a:r>
              <a:rPr lang="en-US" sz="2000" dirty="0">
                <a:solidFill>
                  <a:srgbClr val="000009"/>
                </a:solidFill>
                <a:effectLst/>
                <a:latin typeface="Times New Roman" panose="02020603050405020304" pitchFamily="18" charset="0"/>
                <a:ea typeface="Times New Roman" panose="02020603050405020304" pitchFamily="18" charset="0"/>
              </a:rPr>
              <a:t>remove</a:t>
            </a:r>
            <a:r>
              <a:rPr lang="en-US" sz="2000" spc="300" dirty="0">
                <a:solidFill>
                  <a:srgbClr val="000009"/>
                </a:solidFill>
                <a:effectLst/>
                <a:latin typeface="Times New Roman" panose="02020603050405020304" pitchFamily="18" charset="0"/>
                <a:ea typeface="Times New Roman" panose="02020603050405020304" pitchFamily="18" charset="0"/>
              </a:rPr>
              <a:t> </a:t>
            </a:r>
            <a:r>
              <a:rPr lang="en-US" sz="2000" dirty="0">
                <a:solidFill>
                  <a:srgbClr val="000009"/>
                </a:solidFill>
                <a:effectLst/>
                <a:latin typeface="Times New Roman" panose="02020603050405020304" pitchFamily="18" charset="0"/>
                <a:ea typeface="Times New Roman" panose="02020603050405020304" pitchFamily="18" charset="0"/>
              </a:rPr>
              <a:t>them.</a:t>
            </a:r>
            <a:endParaRPr lang="en-IN" sz="2000" dirty="0">
              <a:effectLst/>
              <a:latin typeface="Times New Roman" panose="02020603050405020304" pitchFamily="18" charset="0"/>
              <a:ea typeface="Times New Roman" panose="02020603050405020304" pitchFamily="18" charset="0"/>
            </a:endParaRPr>
          </a:p>
          <a:p>
            <a:pPr marL="342900" lvl="0" indent="-342900">
              <a:buFont typeface="Courier New" panose="02070309020205020404" pitchFamily="49" charset="0"/>
              <a:buChar char="o"/>
              <a:tabLst>
                <a:tab pos="573405" algn="l"/>
              </a:tabLst>
            </a:pPr>
            <a:r>
              <a:rPr lang="en-US" sz="2000" dirty="0">
                <a:solidFill>
                  <a:srgbClr val="000009"/>
                </a:solidFill>
                <a:effectLst/>
                <a:latin typeface="Times New Roman" panose="02020603050405020304" pitchFamily="18" charset="0"/>
                <a:ea typeface="Times New Roman" panose="02020603050405020304" pitchFamily="18" charset="0"/>
              </a:rPr>
              <a:t>The</a:t>
            </a:r>
            <a:r>
              <a:rPr lang="en-US" sz="2000" spc="180" dirty="0">
                <a:solidFill>
                  <a:srgbClr val="000009"/>
                </a:solidFill>
                <a:effectLst/>
                <a:latin typeface="Times New Roman" panose="02020603050405020304" pitchFamily="18" charset="0"/>
                <a:ea typeface="Times New Roman" panose="02020603050405020304" pitchFamily="18" charset="0"/>
              </a:rPr>
              <a:t> </a:t>
            </a:r>
            <a:r>
              <a:rPr lang="en-US" sz="2000" dirty="0">
                <a:solidFill>
                  <a:srgbClr val="000009"/>
                </a:solidFill>
                <a:effectLst/>
                <a:latin typeface="Times New Roman" panose="02020603050405020304" pitchFamily="18" charset="0"/>
                <a:ea typeface="Times New Roman" panose="02020603050405020304" pitchFamily="18" charset="0"/>
              </a:rPr>
              <a:t>system</a:t>
            </a:r>
            <a:r>
              <a:rPr lang="en-US" sz="2000" spc="190" dirty="0">
                <a:solidFill>
                  <a:srgbClr val="000009"/>
                </a:solidFill>
                <a:effectLst/>
                <a:latin typeface="Times New Roman" panose="02020603050405020304" pitchFamily="18" charset="0"/>
                <a:ea typeface="Times New Roman" panose="02020603050405020304" pitchFamily="18" charset="0"/>
              </a:rPr>
              <a:t> </a:t>
            </a:r>
            <a:r>
              <a:rPr lang="en-US" sz="2000" dirty="0">
                <a:solidFill>
                  <a:srgbClr val="000009"/>
                </a:solidFill>
                <a:effectLst/>
                <a:latin typeface="Times New Roman" panose="02020603050405020304" pitchFamily="18" charset="0"/>
                <a:ea typeface="Times New Roman" panose="02020603050405020304" pitchFamily="18" charset="0"/>
              </a:rPr>
              <a:t>will</a:t>
            </a:r>
            <a:r>
              <a:rPr lang="en-US" sz="2000" spc="25" dirty="0">
                <a:solidFill>
                  <a:srgbClr val="000009"/>
                </a:solidFill>
                <a:effectLst/>
                <a:latin typeface="Times New Roman" panose="02020603050405020304" pitchFamily="18" charset="0"/>
                <a:ea typeface="Times New Roman" panose="02020603050405020304" pitchFamily="18" charset="0"/>
              </a:rPr>
              <a:t> </a:t>
            </a:r>
            <a:r>
              <a:rPr lang="en-US" sz="2000" dirty="0">
                <a:solidFill>
                  <a:srgbClr val="000009"/>
                </a:solidFill>
                <a:effectLst/>
                <a:latin typeface="Times New Roman" panose="02020603050405020304" pitchFamily="18" charset="0"/>
                <a:ea typeface="Times New Roman" panose="02020603050405020304" pitchFamily="18" charset="0"/>
              </a:rPr>
              <a:t>allow</a:t>
            </a:r>
            <a:r>
              <a:rPr lang="en-US" sz="2000" spc="30" dirty="0">
                <a:solidFill>
                  <a:srgbClr val="000009"/>
                </a:solidFill>
                <a:effectLst/>
                <a:latin typeface="Times New Roman" panose="02020603050405020304" pitchFamily="18" charset="0"/>
                <a:ea typeface="Times New Roman" panose="02020603050405020304" pitchFamily="18" charset="0"/>
              </a:rPr>
              <a:t> </a:t>
            </a:r>
            <a:r>
              <a:rPr lang="en-US" sz="2000" dirty="0">
                <a:solidFill>
                  <a:srgbClr val="000009"/>
                </a:solidFill>
                <a:effectLst/>
                <a:latin typeface="Times New Roman" panose="02020603050405020304" pitchFamily="18" charset="0"/>
                <a:ea typeface="Times New Roman" panose="02020603050405020304" pitchFamily="18" charset="0"/>
              </a:rPr>
              <a:t>the</a:t>
            </a:r>
            <a:r>
              <a:rPr lang="en-US" sz="2000" spc="170" dirty="0">
                <a:solidFill>
                  <a:srgbClr val="000009"/>
                </a:solidFill>
                <a:effectLst/>
                <a:latin typeface="Times New Roman" panose="02020603050405020304" pitchFamily="18" charset="0"/>
                <a:ea typeface="Times New Roman" panose="02020603050405020304" pitchFamily="18" charset="0"/>
              </a:rPr>
              <a:t> </a:t>
            </a:r>
            <a:r>
              <a:rPr lang="en-US" sz="2000" dirty="0">
                <a:solidFill>
                  <a:srgbClr val="000009"/>
                </a:solidFill>
                <a:effectLst/>
                <a:latin typeface="Times New Roman" panose="02020603050405020304" pitchFamily="18" charset="0"/>
                <a:ea typeface="Times New Roman" panose="02020603050405020304" pitchFamily="18" charset="0"/>
              </a:rPr>
              <a:t>Admin</a:t>
            </a:r>
            <a:r>
              <a:rPr lang="en-US" sz="2000" spc="270" dirty="0">
                <a:solidFill>
                  <a:srgbClr val="000009"/>
                </a:solidFill>
                <a:effectLst/>
                <a:latin typeface="Times New Roman" panose="02020603050405020304" pitchFamily="18" charset="0"/>
                <a:ea typeface="Times New Roman" panose="02020603050405020304" pitchFamily="18" charset="0"/>
              </a:rPr>
              <a:t> </a:t>
            </a:r>
            <a:r>
              <a:rPr lang="en-US" sz="2000" dirty="0">
                <a:solidFill>
                  <a:srgbClr val="000009"/>
                </a:solidFill>
                <a:effectLst/>
                <a:latin typeface="Times New Roman" panose="02020603050405020304" pitchFamily="18" charset="0"/>
                <a:ea typeface="Times New Roman" panose="02020603050405020304" pitchFamily="18" charset="0"/>
              </a:rPr>
              <a:t>to</a:t>
            </a:r>
            <a:r>
              <a:rPr lang="en-US" sz="2000" spc="115" dirty="0">
                <a:solidFill>
                  <a:srgbClr val="000009"/>
                </a:solidFill>
                <a:effectLst/>
                <a:latin typeface="Times New Roman" panose="02020603050405020304" pitchFamily="18" charset="0"/>
                <a:ea typeface="Times New Roman" panose="02020603050405020304" pitchFamily="18" charset="0"/>
              </a:rPr>
              <a:t> </a:t>
            </a:r>
            <a:r>
              <a:rPr lang="en-US" sz="2000" dirty="0">
                <a:solidFill>
                  <a:srgbClr val="000009"/>
                </a:solidFill>
                <a:effectLst/>
                <a:latin typeface="Times New Roman" panose="02020603050405020304" pitchFamily="18" charset="0"/>
                <a:ea typeface="Times New Roman" panose="02020603050405020304" pitchFamily="18" charset="0"/>
              </a:rPr>
              <a:t>view</a:t>
            </a:r>
            <a:r>
              <a:rPr lang="en-US" sz="2000" spc="155" dirty="0">
                <a:solidFill>
                  <a:srgbClr val="000009"/>
                </a:solidFill>
                <a:effectLst/>
                <a:latin typeface="Times New Roman" panose="02020603050405020304" pitchFamily="18" charset="0"/>
                <a:ea typeface="Times New Roman" panose="02020603050405020304" pitchFamily="18" charset="0"/>
              </a:rPr>
              <a:t> </a:t>
            </a:r>
            <a:r>
              <a:rPr lang="en-US" sz="2000" dirty="0">
                <a:solidFill>
                  <a:srgbClr val="000009"/>
                </a:solidFill>
                <a:effectLst/>
                <a:latin typeface="Times New Roman" panose="02020603050405020304" pitchFamily="18" charset="0"/>
                <a:ea typeface="Times New Roman" panose="02020603050405020304" pitchFamily="18" charset="0"/>
              </a:rPr>
              <a:t>the</a:t>
            </a:r>
            <a:r>
              <a:rPr lang="en-US" sz="2000" spc="115" dirty="0">
                <a:solidFill>
                  <a:srgbClr val="000009"/>
                </a:solidFill>
                <a:effectLst/>
                <a:latin typeface="Times New Roman" panose="02020603050405020304" pitchFamily="18" charset="0"/>
                <a:ea typeface="Times New Roman" panose="02020603050405020304" pitchFamily="18" charset="0"/>
              </a:rPr>
              <a:t> </a:t>
            </a:r>
            <a:r>
              <a:rPr lang="en-US" sz="2000" dirty="0">
                <a:solidFill>
                  <a:srgbClr val="000009"/>
                </a:solidFill>
                <a:effectLst/>
                <a:latin typeface="Times New Roman" panose="02020603050405020304" pitchFamily="18" charset="0"/>
                <a:ea typeface="Times New Roman" panose="02020603050405020304" pitchFamily="18" charset="0"/>
              </a:rPr>
              <a:t>Customers</a:t>
            </a:r>
            <a:r>
              <a:rPr lang="en-US" sz="2000" spc="315" dirty="0">
                <a:solidFill>
                  <a:srgbClr val="000009"/>
                </a:solidFill>
                <a:effectLst/>
                <a:latin typeface="Times New Roman" panose="02020603050405020304" pitchFamily="18" charset="0"/>
                <a:ea typeface="Times New Roman" panose="02020603050405020304" pitchFamily="18" charset="0"/>
              </a:rPr>
              <a:t> </a:t>
            </a:r>
            <a:r>
              <a:rPr lang="en-US" sz="2000" dirty="0">
                <a:solidFill>
                  <a:srgbClr val="000009"/>
                </a:solidFill>
                <a:effectLst/>
                <a:latin typeface="Times New Roman" panose="02020603050405020304" pitchFamily="18" charset="0"/>
                <a:ea typeface="Times New Roman" panose="02020603050405020304" pitchFamily="18" charset="0"/>
              </a:rPr>
              <a:t>and</a:t>
            </a:r>
            <a:r>
              <a:rPr lang="en-US" sz="2000" spc="125" dirty="0">
                <a:solidFill>
                  <a:srgbClr val="000009"/>
                </a:solidFill>
                <a:effectLst/>
                <a:latin typeface="Times New Roman" panose="02020603050405020304" pitchFamily="18" charset="0"/>
                <a:ea typeface="Times New Roman" panose="02020603050405020304" pitchFamily="18" charset="0"/>
              </a:rPr>
              <a:t> </a:t>
            </a:r>
            <a:r>
              <a:rPr lang="en-US" sz="2000" dirty="0">
                <a:solidFill>
                  <a:srgbClr val="000009"/>
                </a:solidFill>
                <a:effectLst/>
                <a:latin typeface="Times New Roman" panose="02020603050405020304" pitchFamily="18" charset="0"/>
                <a:ea typeface="Times New Roman" panose="02020603050405020304" pitchFamily="18" charset="0"/>
              </a:rPr>
              <a:t>Customer’s</a:t>
            </a:r>
            <a:r>
              <a:rPr lang="en-US" sz="2000" spc="335" dirty="0">
                <a:solidFill>
                  <a:srgbClr val="000009"/>
                </a:solidFill>
                <a:effectLst/>
                <a:latin typeface="Times New Roman" panose="02020603050405020304" pitchFamily="18" charset="0"/>
                <a:ea typeface="Times New Roman" panose="02020603050405020304" pitchFamily="18" charset="0"/>
              </a:rPr>
              <a:t> </a:t>
            </a:r>
            <a:r>
              <a:rPr lang="en-US" sz="2000" dirty="0">
                <a:solidFill>
                  <a:srgbClr val="000009"/>
                </a:solidFill>
                <a:effectLst/>
                <a:latin typeface="Times New Roman" panose="02020603050405020304" pitchFamily="18" charset="0"/>
                <a:ea typeface="Times New Roman" panose="02020603050405020304" pitchFamily="18" charset="0"/>
              </a:rPr>
              <a:t>order.</a:t>
            </a:r>
            <a:endParaRPr lang="en-IN" sz="2000" dirty="0">
              <a:effectLst/>
              <a:latin typeface="Times New Roman" panose="02020603050405020304" pitchFamily="18" charset="0"/>
              <a:ea typeface="Times New Roman" panose="02020603050405020304" pitchFamily="18" charset="0"/>
            </a:endParaRPr>
          </a:p>
          <a:p>
            <a:pPr marL="0" indent="0">
              <a:buNone/>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293768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EBD0C-3AAF-489E-A859-1901AED384B8}"/>
              </a:ext>
            </a:extLst>
          </p:cNvPr>
          <p:cNvSpPr>
            <a:spLocks noGrp="1"/>
          </p:cNvSpPr>
          <p:nvPr>
            <p:ph type="title"/>
          </p:nvPr>
        </p:nvSpPr>
        <p:spPr>
          <a:xfrm>
            <a:off x="838200" y="365125"/>
            <a:ext cx="10515600" cy="576169"/>
          </a:xfrm>
        </p:spPr>
        <p:txBody>
          <a:bodyPr>
            <a:noAutofit/>
          </a:bodyPr>
          <a:lstStyle/>
          <a:p>
            <a:r>
              <a:rPr lang="en-IN" sz="2800" b="1" dirty="0"/>
              <a:t>Activity Diagram For Admin</a:t>
            </a:r>
          </a:p>
        </p:txBody>
      </p:sp>
      <p:pic>
        <p:nvPicPr>
          <p:cNvPr id="4" name="Content Placeholder 3">
            <a:extLst>
              <a:ext uri="{FF2B5EF4-FFF2-40B4-BE49-F238E27FC236}">
                <a16:creationId xmlns:a16="http://schemas.microsoft.com/office/drawing/2014/main" id="{A40AE7D1-BD80-43DB-8E59-C4EF04A49FEB}"/>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106706" y="1353671"/>
            <a:ext cx="5549153" cy="4733178"/>
          </a:xfrm>
          <a:prstGeom prst="rect">
            <a:avLst/>
          </a:prstGeom>
          <a:noFill/>
        </p:spPr>
      </p:pic>
    </p:spTree>
    <p:extLst>
      <p:ext uri="{BB962C8B-B14F-4D97-AF65-F5344CB8AC3E}">
        <p14:creationId xmlns:p14="http://schemas.microsoft.com/office/powerpoint/2010/main" val="375083031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314</TotalTime>
  <Words>773</Words>
  <Application>Microsoft Office PowerPoint</Application>
  <PresentationFormat>Widescreen</PresentationFormat>
  <Paragraphs>86</Paragraphs>
  <Slides>36</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Algerian</vt:lpstr>
      <vt:lpstr>Arial</vt:lpstr>
      <vt:lpstr>Calibri</vt:lpstr>
      <vt:lpstr>Cambria</vt:lpstr>
      <vt:lpstr>Century Gothic</vt:lpstr>
      <vt:lpstr>Consolas</vt:lpstr>
      <vt:lpstr>Courier New</vt:lpstr>
      <vt:lpstr>Times New Roman</vt:lpstr>
      <vt:lpstr>Trebuchet MS</vt:lpstr>
      <vt:lpstr>Wingdings 3</vt:lpstr>
      <vt:lpstr>Facet</vt:lpstr>
      <vt:lpstr>WEL-COME</vt:lpstr>
      <vt:lpstr>TECHNICAL PRESENTATION ElectroWorld (Marketplace) </vt:lpstr>
      <vt:lpstr>Introduction</vt:lpstr>
      <vt:lpstr>User Classes</vt:lpstr>
      <vt:lpstr>Technology Used</vt:lpstr>
      <vt:lpstr>Project Funtions</vt:lpstr>
      <vt:lpstr>Use case Diagram:</vt:lpstr>
      <vt:lpstr>Admin Module</vt:lpstr>
      <vt:lpstr>Activity Diagram For Admin</vt:lpstr>
      <vt:lpstr>Seller Module</vt:lpstr>
      <vt:lpstr>Activity Diagram for sellers</vt:lpstr>
      <vt:lpstr>Customer Module</vt:lpstr>
      <vt:lpstr>Activity Diagram For Customer</vt:lpstr>
      <vt:lpstr>ER Diagram</vt:lpstr>
      <vt:lpstr>Project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Kshitija .</dc:creator>
  <cp:lastModifiedBy>Kiran Fand</cp:lastModifiedBy>
  <cp:revision>63</cp:revision>
  <dcterms:created xsi:type="dcterms:W3CDTF">2022-09-26T13:59:26Z</dcterms:created>
  <dcterms:modified xsi:type="dcterms:W3CDTF">2023-08-30T08:28:51Z</dcterms:modified>
</cp:coreProperties>
</file>